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4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27"/>
  </p:notesMasterIdLst>
  <p:sldIdLst>
    <p:sldId id="271" r:id="rId5"/>
    <p:sldId id="278" r:id="rId6"/>
    <p:sldId id="279" r:id="rId7"/>
    <p:sldId id="314" r:id="rId8"/>
    <p:sldId id="286" r:id="rId9"/>
    <p:sldId id="311" r:id="rId10"/>
    <p:sldId id="304" r:id="rId11"/>
    <p:sldId id="310" r:id="rId12"/>
    <p:sldId id="298" r:id="rId13"/>
    <p:sldId id="292" r:id="rId14"/>
    <p:sldId id="289" r:id="rId15"/>
    <p:sldId id="281" r:id="rId16"/>
    <p:sldId id="307" r:id="rId17"/>
    <p:sldId id="301" r:id="rId18"/>
    <p:sldId id="280" r:id="rId19"/>
    <p:sldId id="313" r:id="rId20"/>
    <p:sldId id="287" r:id="rId21"/>
    <p:sldId id="306" r:id="rId22"/>
    <p:sldId id="282" r:id="rId23"/>
    <p:sldId id="299" r:id="rId24"/>
    <p:sldId id="300" r:id="rId25"/>
    <p:sldId id="269" r:id="rId2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KPMG Extralight" panose="020B0604020202020204" charset="0"/>
      <p:regular r:id="rId32"/>
      <p:italic r:id="rId33"/>
    </p:embeddedFont>
    <p:embeddedFont>
      <p:font typeface="Leelawadee UI" panose="020B0502040204020203" pitchFamily="34" charset="-34"/>
      <p:regular r:id="rId34"/>
      <p:bold r:id="rId35"/>
    </p:embeddedFont>
    <p:embeddedFont>
      <p:font typeface="Helvetica" panose="020B0604020202020204" pitchFamily="34" charset="0"/>
      <p:regular r:id="rId36"/>
      <p:bold r:id="rId37"/>
      <p:italic r:id="rId38"/>
      <p:boldItalic r:id="rId39"/>
    </p:embeddedFont>
    <p:embeddedFont>
      <p:font typeface="KPMG Thin" panose="020B0604020202020204" charset="0"/>
      <p:regular r:id="rId40"/>
      <p:italic r:id="rId41"/>
    </p:embeddedFont>
    <p:embeddedFont>
      <p:font typeface="KPMG Light" panose="020B0604020202020204" charset="0"/>
      <p:regular r:id="rId42"/>
      <p:italic r:id="rId43"/>
    </p:embeddedFont>
  </p:embeddedFontLst>
  <p:custDataLst>
    <p:tags r:id="rId4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PMG" initials="K" lastIdx="19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204B"/>
    <a:srgbClr val="F68D2E"/>
    <a:srgbClr val="EAAA00"/>
    <a:srgbClr val="43B02A"/>
    <a:srgbClr val="009A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85" autoAdjust="0"/>
    <p:restoredTop sz="86715" autoAdjust="0"/>
  </p:normalViewPr>
  <p:slideViewPr>
    <p:cSldViewPr snapToGrid="0" showGuides="1">
      <p:cViewPr>
        <p:scale>
          <a:sx n="72" d="100"/>
          <a:sy n="72" d="100"/>
        </p:scale>
        <p:origin x="1525" y="3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Production of Wine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6288-46A3-B6D0-E7BEE0D2AA6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6288-46A3-B6D0-E7BEE0D2AA6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6288-46A3-B6D0-E7BEE0D2AA6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6288-46A3-B6D0-E7BEE0D2AA6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6288-46A3-B6D0-E7BEE0D2AA69}"/>
              </c:ext>
            </c:extLst>
          </c:dPt>
          <c:dLbls>
            <c:spPr>
              <a:solidFill>
                <a:prstClr val="white"/>
              </a:solidFill>
              <a:ln>
                <a:solidFill>
                  <a:srgbClr val="000000">
                    <a:lumMod val="50000"/>
                    <a:lumOff val="50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US</c:v>
                </c:pt>
                <c:pt idx="1">
                  <c:v>China</c:v>
                </c:pt>
                <c:pt idx="2">
                  <c:v>South Africa</c:v>
                </c:pt>
                <c:pt idx="3">
                  <c:v>Australia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25</c:v>
                </c:pt>
                <c:pt idx="2">
                  <c:v>15</c:v>
                </c:pt>
                <c:pt idx="3">
                  <c:v>25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6288-46A3-B6D0-E7BEE0D2AA69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4210479658346202E-2"/>
          <c:y val="2.8554458229075128E-2"/>
          <c:w val="0.83273498789595712"/>
          <c:h val="0.8478921601167407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Still wine (bulk)</c:v>
                </c:pt>
              </c:strCache>
            </c:strRef>
          </c:tx>
          <c:spPr>
            <a:solidFill>
              <a:srgbClr val="48369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338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Sheet1!$B$2:$F$2</c:f>
              <c:numCache>
                <c:formatCode>#,##0</c:formatCode>
                <c:ptCount val="5"/>
                <c:pt idx="0">
                  <c:v>758003648</c:v>
                </c:pt>
                <c:pt idx="1">
                  <c:v>834986959</c:v>
                </c:pt>
                <c:pt idx="2">
                  <c:v>835468643</c:v>
                </c:pt>
                <c:pt idx="3">
                  <c:v>771147646</c:v>
                </c:pt>
                <c:pt idx="4">
                  <c:v>806447891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50C-47CD-B361-DE1D5122DA08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Still wine (bottled)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338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Sheet1!$B$3:$F$3</c:f>
              <c:numCache>
                <c:formatCode>#,##0</c:formatCode>
                <c:ptCount val="5"/>
                <c:pt idx="0">
                  <c:v>628478028</c:v>
                </c:pt>
                <c:pt idx="1">
                  <c:v>659050135</c:v>
                </c:pt>
                <c:pt idx="2">
                  <c:v>691866546</c:v>
                </c:pt>
                <c:pt idx="3">
                  <c:v>715437579</c:v>
                </c:pt>
                <c:pt idx="4">
                  <c:v>708865793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50C-47CD-B361-DE1D5122DA08}"/>
            </c:ext>
          </c:extLst>
        </c:ser>
        <c:ser>
          <c:idx val="2"/>
          <c:order val="2"/>
          <c:tx>
            <c:strRef>
              <c:f>Sheet1!$A$4</c:f>
              <c:strCache>
                <c:ptCount val="1"/>
                <c:pt idx="0">
                  <c:v>Sparkling wine (bulk and bottled)</c:v>
                </c:pt>
              </c:strCache>
            </c:strRef>
          </c:tx>
          <c:spPr>
            <a:solidFill>
              <a:srgbClr val="005EB8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rgbClr val="00338D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Sheet1!$B$1:$F$1</c:f>
              <c:strCache>
                <c:ptCount val="5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</c:strCache>
            </c:strRef>
          </c:cat>
          <c:val>
            <c:numRef>
              <c:f>Sheet1!$B$4:$F$4</c:f>
              <c:numCache>
                <c:formatCode>#,##0</c:formatCode>
                <c:ptCount val="5"/>
                <c:pt idx="0">
                  <c:v>25926668</c:v>
                </c:pt>
                <c:pt idx="1">
                  <c:v>27791463</c:v>
                </c:pt>
                <c:pt idx="2">
                  <c:v>30003232</c:v>
                </c:pt>
                <c:pt idx="3">
                  <c:v>30704257</c:v>
                </c:pt>
                <c:pt idx="4">
                  <c:v>30509610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F50C-47CD-B361-DE1D5122DA08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99"/>
        <c:overlap val="1"/>
        <c:axId val="1232546464"/>
        <c:axId val="1232547552"/>
      </c:barChart>
      <c:catAx>
        <c:axId val="12325464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338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547552"/>
        <c:crosses val="autoZero"/>
        <c:auto val="1"/>
        <c:lblAlgn val="ctr"/>
        <c:lblOffset val="100"/>
        <c:noMultiLvlLbl val="0"/>
      </c:catAx>
      <c:valAx>
        <c:axId val="1232547552"/>
        <c:scaling>
          <c:orientation val="minMax"/>
        </c:scaling>
        <c:delete val="0"/>
        <c:axPos val="b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00338D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54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rgbClr val="00338D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Demand for Wine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5569-4C02-A2D7-4081B245EF5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5569-4C02-A2D7-4081B245EF5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5569-4C02-A2D7-4081B245EF5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5569-4C02-A2D7-4081B245EF5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5569-4C02-A2D7-4081B245EF55}"/>
              </c:ext>
            </c:extLst>
          </c:dPt>
          <c:dLbls>
            <c:spPr>
              <a:solidFill>
                <a:prstClr val="white">
                  <a:alpha val="75000"/>
                </a:prstClr>
              </a:solidFill>
              <a:ln w="9525">
                <a:solidFill>
                  <a:srgbClr val="000000">
                    <a:lumMod val="25000"/>
                    <a:lumOff val="75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layout/>
              </c:ext>
            </c:extLst>
          </c:dLbls>
          <c:cat>
            <c:strRef>
              <c:f>Sheet1!$A$2:$A$6</c:f>
              <c:strCache>
                <c:ptCount val="5"/>
                <c:pt idx="0">
                  <c:v>US</c:v>
                </c:pt>
                <c:pt idx="1">
                  <c:v>China</c:v>
                </c:pt>
                <c:pt idx="2">
                  <c:v>South Africa</c:v>
                </c:pt>
                <c:pt idx="3">
                  <c:v>Australia</c:v>
                </c:pt>
                <c:pt idx="4">
                  <c:v>UK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37</c:v>
                </c:pt>
                <c:pt idx="1">
                  <c:v>25</c:v>
                </c:pt>
                <c:pt idx="2">
                  <c:v>3</c:v>
                </c:pt>
                <c:pt idx="3">
                  <c:v>15</c:v>
                </c:pt>
                <c:pt idx="4">
                  <c:v>20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25B9-4D6B-9254-C4B3F0723B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Predicted Demand in US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Estimated Usage of Natural Corks (in Millions of Dollars)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1392</c:v>
                </c:pt>
                <c:pt idx="1">
                  <c:v>1489.4399999999998</c:v>
                </c:pt>
                <c:pt idx="2">
                  <c:v>1593.7008000000001</c:v>
                </c:pt>
                <c:pt idx="3">
                  <c:v>1705.2598560000001</c:v>
                </c:pt>
                <c:pt idx="4">
                  <c:v>1824.6280459200002</c:v>
                </c:pt>
                <c:pt idx="5">
                  <c:v>1952.3520091344003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E7B-476F-B044-3118BA258FC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7"/>
        <c:overlap val="14"/>
        <c:axId val="1232544288"/>
        <c:axId val="1232552992"/>
      </c:barChart>
      <c:catAx>
        <c:axId val="12325442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552992"/>
        <c:crosses val="autoZero"/>
        <c:auto val="1"/>
        <c:lblAlgn val="ctr"/>
        <c:lblOffset val="100"/>
        <c:noMultiLvlLbl val="0"/>
      </c:catAx>
      <c:valAx>
        <c:axId val="123255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544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Still Wine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1.0129999999999999</c:v>
                </c:pt>
                <c:pt idx="1">
                  <c:v>1.026</c:v>
                </c:pt>
                <c:pt idx="2">
                  <c:v>1.04</c:v>
                </c:pt>
                <c:pt idx="3">
                  <c:v>1.0529999999999999</c:v>
                </c:pt>
                <c:pt idx="4">
                  <c:v>1.0669999999999999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934-46E2-9094-65C754CB47F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Sparkling Wine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1.02</c:v>
                </c:pt>
                <c:pt idx="1">
                  <c:v>1.04</c:v>
                </c:pt>
                <c:pt idx="2">
                  <c:v>1.0609999999999999</c:v>
                </c:pt>
                <c:pt idx="3">
                  <c:v>1.0820000000000001</c:v>
                </c:pt>
                <c:pt idx="4">
                  <c:v>1.1040000000000001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F934-46E2-9094-65C754CB47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2552448"/>
        <c:axId val="1232554624"/>
      </c:barChart>
      <c:catAx>
        <c:axId val="12325524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554624"/>
        <c:crosses val="autoZero"/>
        <c:auto val="1"/>
        <c:lblAlgn val="ctr"/>
        <c:lblOffset val="100"/>
        <c:noMultiLvlLbl val="0"/>
      </c:catAx>
      <c:valAx>
        <c:axId val="12325546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32552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915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DFEE5F-81A4-4614-A2B6-4C8EC9BCE15B}" type="datetimeFigureOut">
              <a:rPr lang="en-US" smtClean="0"/>
              <a:t>01/18/2018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B8BDAD-44D5-45F1-ABFF-B2C4B9221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217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8BDAD-44D5-45F1-ABFF-B2C4B9221B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13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Expand </a:t>
            </a:r>
            <a:r>
              <a:rPr lang="en-US" dirty="0" smtClean="0">
                <a:sym typeface="Wingdings" panose="05000000000000000000" pitchFamily="2" charset="2"/>
              </a:rPr>
              <a:t> in</a:t>
            </a:r>
            <a:r>
              <a:rPr lang="en-US" baseline="0" dirty="0" smtClean="0">
                <a:sym typeface="Wingdings" panose="05000000000000000000" pitchFamily="2" charset="2"/>
              </a:rPr>
              <a:t> current markets through customized corks and incentive programs and potential markets as the new sustainable alternative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Innovate  research</a:t>
            </a:r>
            <a:r>
              <a:rPr lang="en-US" baseline="0" dirty="0" smtClean="0">
                <a:sym typeface="Wingdings" panose="05000000000000000000" pitchFamily="2" charset="2"/>
              </a:rPr>
              <a:t> and launch new products within the housing, biomedical, and sporting industry while remaining true to the mission of valuing nature</a:t>
            </a:r>
            <a:endParaRPr lang="en-US" dirty="0" smtClean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Partner  partner with wineries,</a:t>
            </a:r>
            <a:r>
              <a:rPr lang="en-US" baseline="0" dirty="0" smtClean="0">
                <a:sym typeface="Wingdings" panose="05000000000000000000" pitchFamily="2" charset="2"/>
              </a:rPr>
              <a:t> construction companies, and other industries as their exclusive supplier and cement ourselves around the world as the innovative new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8BDAD-44D5-45F1-ABFF-B2C4B9221B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0980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Incentive programs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 panose="05000000000000000000" pitchFamily="2" charset="2"/>
              </a:rPr>
              <a:t> loyalty and discount programs.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8BDAD-44D5-45F1-ABFF-B2C4B9221B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08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8BDAD-44D5-45F1-ABFF-B2C4B9221B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1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Napa will affect demand (a</a:t>
            </a:r>
            <a:r>
              <a:rPr lang="en-US" baseline="0" dirty="0" smtClean="0"/>
              <a:t> little bit)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8BDAD-44D5-45F1-ABFF-B2C4B9221B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38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8BDAD-44D5-45F1-ABFF-B2C4B9221B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578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 production</a:t>
            </a:r>
            <a:r>
              <a:rPr lang="en-US" baseline="0" dirty="0" smtClean="0"/>
              <a:t> and decrease costs</a:t>
            </a:r>
          </a:p>
          <a:p>
            <a:r>
              <a:rPr lang="en-US" baseline="0" dirty="0" smtClean="0"/>
              <a:t>*VARIABLE COSTS &amp; the Economy</a:t>
            </a:r>
          </a:p>
          <a:p>
            <a:r>
              <a:rPr lang="en-US" baseline="0" dirty="0" smtClean="0"/>
              <a:t>Analyze cost trend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Although closures represents a prospering segment of the global market for cork, there is significant opportunity to establish new ventures and create new revenue streams</a:t>
            </a:r>
            <a:endParaRPr lang="en-US" sz="1100" dirty="0" smtClean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8BDAD-44D5-45F1-ABFF-B2C4B9221B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7815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our analysis of the data given, we have come up with predictions for the future demand of wine worldwide</a:t>
            </a:r>
            <a:r>
              <a:rPr lang="en-US" baseline="0" dirty="0" smtClean="0"/>
              <a:t> which we expect to increase by roughly 10% over the next 5 years. As the wine consumption increases, we hope to help </a:t>
            </a:r>
            <a:r>
              <a:rPr lang="en-US" baseline="0" dirty="0" err="1" smtClean="0"/>
              <a:t>Amorim</a:t>
            </a:r>
            <a:r>
              <a:rPr lang="en-US" baseline="0" dirty="0" smtClean="0"/>
              <a:t> capture a good percentage of that growing market as well as expand into different markets.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8BDAD-44D5-45F1-ABFF-B2C4B9221B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075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Entering new markets when demand for wine is high (Halloween,</a:t>
            </a:r>
            <a:r>
              <a:rPr lang="en-US" baseline="0" dirty="0" smtClean="0"/>
              <a:t> Thanksgiving, New Years)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8BDAD-44D5-45F1-ABFF-B2C4B9221B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98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Diversify production areas = Expand</a:t>
            </a:r>
            <a:r>
              <a:rPr lang="en-US" baseline="0" dirty="0" smtClean="0"/>
              <a:t> production areas to Spain, Morocco, and Algeria where there is a lot of forest area.</a:t>
            </a:r>
          </a:p>
          <a:p>
            <a:r>
              <a:rPr lang="en-US" baseline="0" dirty="0" smtClean="0"/>
              <a:t>Increase product variety = cater to different industries other than wine and thus becoming less dependent upon the demand and consumption of wine</a:t>
            </a:r>
          </a:p>
          <a:p>
            <a:r>
              <a:rPr lang="en-US" baseline="0" dirty="0" smtClean="0"/>
              <a:t>Be a leader in innovation = continuously research and create new ideas to stay ahead of our competitors remaining at the forefront of innovation, creativity, and sustainability.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B8BDAD-44D5-45F1-ABFF-B2C4B9221B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875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1 - Right light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1" r="-21" b="-17"/>
          <a:stretch/>
        </p:blipFill>
        <p:spPr>
          <a:xfrm flipH="1">
            <a:off x="0" y="-9235"/>
            <a:ext cx="9144000" cy="6867235"/>
          </a:xfrm>
          <a:prstGeom prst="rect">
            <a:avLst/>
          </a:prstGeom>
        </p:spPr>
      </p:pic>
      <p:sp>
        <p:nvSpPr>
          <p:cNvPr id="8" name="Freeform 19"/>
          <p:cNvSpPr>
            <a:spLocks noEditPoints="1"/>
          </p:cNvSpPr>
          <p:nvPr userDrawn="1"/>
        </p:nvSpPr>
        <p:spPr bwMode="auto">
          <a:xfrm>
            <a:off x="756000" y="777991"/>
            <a:ext cx="777600" cy="316312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7200" y="13392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tx2"/>
                </a:solidFill>
              </a:defRPr>
            </a:lvl1pPr>
          </a:lstStyle>
          <a:p>
            <a:r>
              <a:rPr lang="en-US" noProof="0" dirty="0" smtClean="0"/>
              <a:t>Title Slide 1 – </a:t>
            </a:r>
            <a:br>
              <a:rPr lang="en-US" noProof="0" dirty="0" smtClean="0"/>
            </a:br>
            <a:r>
              <a:rPr lang="en-US" noProof="0" dirty="0" smtClean="0"/>
              <a:t>light right vertical image</a:t>
            </a:r>
            <a:endParaRPr lang="en-US" noProof="0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756000" y="5036400"/>
            <a:ext cx="6163200" cy="216000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r>
              <a:rPr lang="en-US" dirty="0" smtClean="0"/>
              <a:t>Subtitle here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56000" y="5502275"/>
            <a:ext cx="1889125" cy="487363"/>
          </a:xfrm>
        </p:spPr>
        <p:txBody>
          <a:bodyPr/>
          <a:lstStyle>
            <a:lvl1pPr>
              <a:defRPr sz="1100" b="0">
                <a:solidFill>
                  <a:srgbClr val="00338D"/>
                </a:solidFill>
              </a:defRPr>
            </a:lvl1pPr>
          </a:lstStyle>
          <a:p>
            <a:pPr lvl="0"/>
            <a:r>
              <a:rPr lang="en-US" dirty="0" smtClean="0"/>
              <a:t>Date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0921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665600" y="1209600"/>
            <a:ext cx="3726000" cy="4593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smtClean="0"/>
              <a:t>Click icon to add chart</a:t>
            </a:r>
            <a:endParaRPr lang="en-US" noProof="0" dirty="0" smtClean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752400" y="1209600"/>
            <a:ext cx="3726000" cy="4593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smtClean="0"/>
              <a:t>Click icon to add chart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290827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3607200"/>
            <a:ext cx="7639200" cy="2196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752400" y="1209600"/>
            <a:ext cx="7639200" cy="21960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smtClean="0"/>
              <a:t>Click icon to add chart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7786615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3412800" y="1209600"/>
            <a:ext cx="2354400" cy="2185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smtClean="0"/>
              <a:t>Click icon to add chart</a:t>
            </a:r>
            <a:endParaRPr lang="en-US" noProof="0" dirty="0" smtClean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752400" y="1209600"/>
            <a:ext cx="2390400" cy="2185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 smtClean="0"/>
              <a:t>Click icon to add chart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3607200"/>
            <a:ext cx="2390400" cy="2196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037200" y="1209600"/>
            <a:ext cx="2354400" cy="2185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smtClean="0"/>
              <a:t>Click icon to add chart</a:t>
            </a:r>
            <a:endParaRPr lang="en-US" noProof="0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376800" y="3607200"/>
            <a:ext cx="2390400" cy="2196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001200" y="3607200"/>
            <a:ext cx="2390400" cy="2196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413369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 CHAR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3412800" y="1209600"/>
            <a:ext cx="2354400" cy="2185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smtClean="0"/>
              <a:t>Click icon to add chart</a:t>
            </a:r>
            <a:endParaRPr lang="en-US" noProof="0" dirty="0" smtClean="0"/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752400" y="1209600"/>
            <a:ext cx="2390400" cy="2185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dirty="0" smtClean="0"/>
              <a:t>Click icon to add chart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3607200"/>
            <a:ext cx="2390400" cy="2196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6037200" y="1209600"/>
            <a:ext cx="2354400" cy="21852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smtClean="0"/>
              <a:t>Click icon to add chart</a:t>
            </a:r>
            <a:endParaRPr lang="en-US" noProof="0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3376800" y="3607200"/>
            <a:ext cx="2390400" cy="2196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6001200" y="3607200"/>
            <a:ext cx="2390400" cy="219600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1917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IV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568055"/>
            <a:ext cx="7639200" cy="518400"/>
          </a:xfrm>
        </p:spPr>
        <p:txBody>
          <a:bodyPr/>
          <a:lstStyle/>
          <a:p>
            <a:r>
              <a:rPr lang="en-US" noProof="0" dirty="0" smtClean="0"/>
              <a:t>Click to edit Master title style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2099425"/>
            <a:ext cx="14076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310300" y="2099425"/>
            <a:ext cx="14076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868200" y="2099425"/>
            <a:ext cx="14076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426100" y="2099425"/>
            <a:ext cx="14076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46125" y="1222512"/>
            <a:ext cx="1407600" cy="604800"/>
          </a:xfrm>
          <a:prstGeom prst="homePlate">
            <a:avLst>
              <a:gd name="adj" fmla="val 31970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305594" y="1222512"/>
            <a:ext cx="14076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3865063" y="1222512"/>
            <a:ext cx="14076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5424532" y="1222512"/>
            <a:ext cx="14076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sp>
        <p:nvSpPr>
          <p:cNvPr id="11" name="Text Placeholder 12"/>
          <p:cNvSpPr>
            <a:spLocks noGrp="1"/>
          </p:cNvSpPr>
          <p:nvPr>
            <p:ph type="body" sz="quarter" idx="18" hasCustomPrompt="1"/>
          </p:nvPr>
        </p:nvSpPr>
        <p:spPr>
          <a:xfrm>
            <a:off x="6984000" y="1222512"/>
            <a:ext cx="14076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6984000" y="2099425"/>
            <a:ext cx="14076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7598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120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716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12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46125" y="1222512"/>
            <a:ext cx="1760400" cy="604800"/>
          </a:xfrm>
          <a:prstGeom prst="homePlate">
            <a:avLst>
              <a:gd name="adj" fmla="val 31970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707817" y="1222512"/>
            <a:ext cx="17604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669509" y="1222512"/>
            <a:ext cx="17604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631200" y="1222512"/>
            <a:ext cx="17604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3865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CESS 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27120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716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631200" y="2099425"/>
            <a:ext cx="1760400" cy="37044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746125" y="1222512"/>
            <a:ext cx="1760400" cy="604800"/>
          </a:xfrm>
          <a:prstGeom prst="homePlate">
            <a:avLst>
              <a:gd name="adj" fmla="val 31970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sp>
        <p:nvSpPr>
          <p:cNvPr id="15" name="Text Placehold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2707817" y="1222512"/>
            <a:ext cx="17604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6" hasCustomPrompt="1"/>
          </p:nvPr>
        </p:nvSpPr>
        <p:spPr>
          <a:xfrm>
            <a:off x="4669509" y="1222512"/>
            <a:ext cx="17604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sp>
        <p:nvSpPr>
          <p:cNvPr id="17" name="Text Placeholder 12"/>
          <p:cNvSpPr>
            <a:spLocks noGrp="1"/>
          </p:cNvSpPr>
          <p:nvPr>
            <p:ph type="body" sz="quarter" idx="17" hasCustomPrompt="1"/>
          </p:nvPr>
        </p:nvSpPr>
        <p:spPr>
          <a:xfrm>
            <a:off x="6631200" y="1222512"/>
            <a:ext cx="1760400" cy="604800"/>
          </a:xfrm>
          <a:prstGeom prst="chevron">
            <a:avLst>
              <a:gd name="adj" fmla="val 31101"/>
            </a:avLst>
          </a:prstGeom>
          <a:solidFill>
            <a:schemeClr val="tx2"/>
          </a:solidFill>
        </p:spPr>
        <p:txBody>
          <a:bodyPr lIns="54000" tIns="54000" rIns="54000" bIns="54000" anchor="ctr"/>
          <a:lstStyle>
            <a:lvl1pPr algn="l">
              <a:defRPr sz="14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to add text</a:t>
            </a:r>
            <a:endParaRPr lang="en-US" noProof="0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87797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 WITH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3957564" y="2906130"/>
            <a:ext cx="1191600" cy="11920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54000" tIns="54000" rIns="54000" bIns="5400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752510" y="12096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4" name="AutoShape 20"/>
          <p:cNvSpPr>
            <a:spLocks noChangeArrowheads="1"/>
          </p:cNvSpPr>
          <p:nvPr userDrawn="1"/>
        </p:nvSpPr>
        <p:spPr bwMode="gray">
          <a:xfrm rot="2700000" flipH="1" flipV="1">
            <a:off x="4963484" y="4009375"/>
            <a:ext cx="396053" cy="359847"/>
          </a:xfrm>
          <a:prstGeom prst="rightArrow">
            <a:avLst>
              <a:gd name="adj1" fmla="val 63333"/>
              <a:gd name="adj2" fmla="val 49582"/>
            </a:avLst>
          </a:prstGeom>
          <a:solidFill>
            <a:srgbClr val="00338D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25" name="AutoShape 20"/>
          <p:cNvSpPr>
            <a:spLocks noChangeArrowheads="1"/>
          </p:cNvSpPr>
          <p:nvPr userDrawn="1"/>
        </p:nvSpPr>
        <p:spPr bwMode="gray">
          <a:xfrm rot="18900000" flipV="1">
            <a:off x="3749594" y="4014666"/>
            <a:ext cx="408055" cy="349264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8"/>
          </p:nvPr>
        </p:nvSpPr>
        <p:spPr bwMode="gray">
          <a:xfrm>
            <a:off x="752510" y="39708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50"/>
          </p:nvPr>
        </p:nvSpPr>
        <p:spPr bwMode="gray">
          <a:xfrm>
            <a:off x="5508000" y="12096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52"/>
          </p:nvPr>
        </p:nvSpPr>
        <p:spPr bwMode="gray">
          <a:xfrm>
            <a:off x="5508000" y="3970800"/>
            <a:ext cx="2885771" cy="388800"/>
          </a:xfrm>
          <a:prstGeom prst="rect">
            <a:avLst/>
          </a:prstGeom>
          <a:solidFill>
            <a:srgbClr val="00338D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AutoShape 20"/>
          <p:cNvSpPr>
            <a:spLocks noChangeArrowheads="1"/>
          </p:cNvSpPr>
          <p:nvPr userDrawn="1"/>
        </p:nvSpPr>
        <p:spPr bwMode="gray">
          <a:xfrm rot="2700000">
            <a:off x="3762968" y="2667998"/>
            <a:ext cx="382279" cy="377055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30" name="AutoShape 20"/>
          <p:cNvSpPr>
            <a:spLocks noChangeArrowheads="1"/>
          </p:cNvSpPr>
          <p:nvPr userDrawn="1"/>
        </p:nvSpPr>
        <p:spPr bwMode="gray">
          <a:xfrm rot="18900000" flipH="1">
            <a:off x="4964093" y="2673543"/>
            <a:ext cx="393864" cy="365965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53"/>
          </p:nvPr>
        </p:nvSpPr>
        <p:spPr>
          <a:xfrm>
            <a:off x="752510" y="1598400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54"/>
          </p:nvPr>
        </p:nvSpPr>
        <p:spPr>
          <a:xfrm>
            <a:off x="752510" y="4355784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55"/>
          </p:nvPr>
        </p:nvSpPr>
        <p:spPr>
          <a:xfrm>
            <a:off x="5506571" y="1598400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5506571" y="4355784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27072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QUAD WITH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3957564" y="2906130"/>
            <a:ext cx="1191600" cy="11920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54000" tIns="54000" rIns="54000" bIns="5400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752510" y="12096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4" name="AutoShape 20"/>
          <p:cNvSpPr>
            <a:spLocks noChangeArrowheads="1"/>
          </p:cNvSpPr>
          <p:nvPr userDrawn="1"/>
        </p:nvSpPr>
        <p:spPr bwMode="gray">
          <a:xfrm rot="2700000" flipH="1" flipV="1">
            <a:off x="4963484" y="4009375"/>
            <a:ext cx="396053" cy="359847"/>
          </a:xfrm>
          <a:prstGeom prst="rightArrow">
            <a:avLst>
              <a:gd name="adj1" fmla="val 63333"/>
              <a:gd name="adj2" fmla="val 49582"/>
            </a:avLst>
          </a:prstGeom>
          <a:solidFill>
            <a:srgbClr val="00338D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25" name="AutoShape 20"/>
          <p:cNvSpPr>
            <a:spLocks noChangeArrowheads="1"/>
          </p:cNvSpPr>
          <p:nvPr userDrawn="1"/>
        </p:nvSpPr>
        <p:spPr bwMode="gray">
          <a:xfrm rot="18900000" flipV="1">
            <a:off x="3749594" y="4014666"/>
            <a:ext cx="408055" cy="349264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8"/>
          </p:nvPr>
        </p:nvSpPr>
        <p:spPr bwMode="gray">
          <a:xfrm>
            <a:off x="752510" y="39708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50"/>
          </p:nvPr>
        </p:nvSpPr>
        <p:spPr bwMode="gray">
          <a:xfrm>
            <a:off x="5508000" y="12096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52"/>
          </p:nvPr>
        </p:nvSpPr>
        <p:spPr bwMode="gray">
          <a:xfrm>
            <a:off x="5508000" y="3970800"/>
            <a:ext cx="2885771" cy="388800"/>
          </a:xfrm>
          <a:prstGeom prst="rect">
            <a:avLst/>
          </a:prstGeom>
          <a:solidFill>
            <a:srgbClr val="00338D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AutoShape 20"/>
          <p:cNvSpPr>
            <a:spLocks noChangeArrowheads="1"/>
          </p:cNvSpPr>
          <p:nvPr userDrawn="1"/>
        </p:nvSpPr>
        <p:spPr bwMode="gray">
          <a:xfrm rot="2700000">
            <a:off x="3762968" y="2667998"/>
            <a:ext cx="382279" cy="377055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30" name="AutoShape 20"/>
          <p:cNvSpPr>
            <a:spLocks noChangeArrowheads="1"/>
          </p:cNvSpPr>
          <p:nvPr userDrawn="1"/>
        </p:nvSpPr>
        <p:spPr bwMode="gray">
          <a:xfrm rot="18900000" flipH="1">
            <a:off x="4964093" y="2673543"/>
            <a:ext cx="393864" cy="365965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53"/>
          </p:nvPr>
        </p:nvSpPr>
        <p:spPr>
          <a:xfrm>
            <a:off x="752510" y="1598400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54"/>
          </p:nvPr>
        </p:nvSpPr>
        <p:spPr>
          <a:xfrm>
            <a:off x="752510" y="4355784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55"/>
          </p:nvPr>
        </p:nvSpPr>
        <p:spPr>
          <a:xfrm>
            <a:off x="5506571" y="1598400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5506571" y="4355784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7847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D WITH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1"/>
          </p:nvPr>
        </p:nvSpPr>
        <p:spPr bwMode="gray">
          <a:xfrm>
            <a:off x="3957564" y="2906130"/>
            <a:ext cx="1191600" cy="119205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lIns="54000" tIns="54000" rIns="54000" bIns="54000" anchor="ctr" anchorCtr="1">
            <a:noAutofit/>
          </a:bodyPr>
          <a:lstStyle>
            <a:lvl1pPr algn="ctr"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7" name="Text Placeholder 20"/>
          <p:cNvSpPr>
            <a:spLocks noGrp="1"/>
          </p:cNvSpPr>
          <p:nvPr>
            <p:ph type="body" sz="quarter" idx="26"/>
          </p:nvPr>
        </p:nvSpPr>
        <p:spPr bwMode="gray">
          <a:xfrm>
            <a:off x="752510" y="12096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4" name="AutoShape 20"/>
          <p:cNvSpPr>
            <a:spLocks noChangeArrowheads="1"/>
          </p:cNvSpPr>
          <p:nvPr userDrawn="1"/>
        </p:nvSpPr>
        <p:spPr bwMode="gray">
          <a:xfrm rot="2700000" flipH="1" flipV="1">
            <a:off x="4963484" y="4009375"/>
            <a:ext cx="396053" cy="359847"/>
          </a:xfrm>
          <a:prstGeom prst="rightArrow">
            <a:avLst>
              <a:gd name="adj1" fmla="val 63333"/>
              <a:gd name="adj2" fmla="val 49582"/>
            </a:avLst>
          </a:prstGeom>
          <a:solidFill>
            <a:srgbClr val="00338D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25" name="AutoShape 20"/>
          <p:cNvSpPr>
            <a:spLocks noChangeArrowheads="1"/>
          </p:cNvSpPr>
          <p:nvPr userDrawn="1"/>
        </p:nvSpPr>
        <p:spPr bwMode="gray">
          <a:xfrm rot="18900000" flipV="1">
            <a:off x="3749594" y="4014666"/>
            <a:ext cx="408055" cy="349264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26" name="Text Placeholder 20"/>
          <p:cNvSpPr>
            <a:spLocks noGrp="1"/>
          </p:cNvSpPr>
          <p:nvPr>
            <p:ph type="body" sz="quarter" idx="48"/>
          </p:nvPr>
        </p:nvSpPr>
        <p:spPr bwMode="gray">
          <a:xfrm>
            <a:off x="752510" y="39708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50"/>
          </p:nvPr>
        </p:nvSpPr>
        <p:spPr bwMode="gray">
          <a:xfrm>
            <a:off x="5508000" y="1209600"/>
            <a:ext cx="2885771" cy="388800"/>
          </a:xfrm>
          <a:prstGeom prst="rect">
            <a:avLst/>
          </a:prstGeom>
          <a:solidFill>
            <a:schemeClr val="tx2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52"/>
          </p:nvPr>
        </p:nvSpPr>
        <p:spPr bwMode="gray">
          <a:xfrm>
            <a:off x="5508000" y="3970800"/>
            <a:ext cx="2885771" cy="388800"/>
          </a:xfrm>
          <a:prstGeom prst="rect">
            <a:avLst/>
          </a:prstGeom>
          <a:solidFill>
            <a:srgbClr val="00338D"/>
          </a:solidFill>
          <a:ln w="12700">
            <a:solidFill>
              <a:srgbClr val="00338D"/>
            </a:solidFill>
          </a:ln>
        </p:spPr>
        <p:txBody>
          <a:bodyPr vert="horz" lIns="54000" tIns="54000" rIns="54000" bIns="54000" rtlCol="0" anchor="ctr" anchorCtr="0">
            <a:noAutofit/>
          </a:bodyPr>
          <a:lstStyle>
            <a:lvl1pPr>
              <a:defRPr lang="en-US" sz="1400" b="1" kern="1200" noProof="0" dirty="0" smtClean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itchFamily="34" charset="0"/>
              <a:buNone/>
            </a:pPr>
            <a:r>
              <a:rPr lang="en-US" noProof="0" smtClean="0"/>
              <a:t>Click to edit Master text styles</a:t>
            </a:r>
          </a:p>
        </p:txBody>
      </p:sp>
      <p:sp>
        <p:nvSpPr>
          <p:cNvPr id="29" name="AutoShape 20"/>
          <p:cNvSpPr>
            <a:spLocks noChangeArrowheads="1"/>
          </p:cNvSpPr>
          <p:nvPr userDrawn="1"/>
        </p:nvSpPr>
        <p:spPr bwMode="gray">
          <a:xfrm rot="2700000">
            <a:off x="3762968" y="2667998"/>
            <a:ext cx="382279" cy="377055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30" name="AutoShape 20"/>
          <p:cNvSpPr>
            <a:spLocks noChangeArrowheads="1"/>
          </p:cNvSpPr>
          <p:nvPr userDrawn="1"/>
        </p:nvSpPr>
        <p:spPr bwMode="gray">
          <a:xfrm rot="18900000" flipH="1">
            <a:off x="4964093" y="2673543"/>
            <a:ext cx="393864" cy="365965"/>
          </a:xfrm>
          <a:prstGeom prst="rightArrow">
            <a:avLst>
              <a:gd name="adj1" fmla="val 63333"/>
              <a:gd name="adj2" fmla="val 49582"/>
            </a:avLst>
          </a:prstGeom>
          <a:solidFill>
            <a:schemeClr val="tx2"/>
          </a:solidFill>
          <a:ln w="6350" algn="ctr">
            <a:noFill/>
            <a:miter lim="800000"/>
            <a:headEnd/>
            <a:tailEnd/>
          </a:ln>
          <a:effectLst/>
        </p:spPr>
        <p:txBody>
          <a:bodyPr rot="10800000" wrap="none" anchor="ctr">
            <a:noAutofit/>
          </a:bodyPr>
          <a:lstStyle/>
          <a:p>
            <a:endParaRPr lang="en-US" sz="1400" noProof="0" dirty="0">
              <a:solidFill>
                <a:srgbClr val="483698"/>
              </a:solidFill>
              <a:latin typeface="+mn-lt"/>
            </a:endParaRPr>
          </a:p>
        </p:txBody>
      </p:sp>
      <p:sp>
        <p:nvSpPr>
          <p:cNvPr id="31" name="Text Placeholder 3"/>
          <p:cNvSpPr>
            <a:spLocks noGrp="1"/>
          </p:cNvSpPr>
          <p:nvPr>
            <p:ph type="body" sz="quarter" idx="53"/>
          </p:nvPr>
        </p:nvSpPr>
        <p:spPr>
          <a:xfrm>
            <a:off x="752510" y="1598400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2" name="Text Placeholder 3"/>
          <p:cNvSpPr>
            <a:spLocks noGrp="1"/>
          </p:cNvSpPr>
          <p:nvPr>
            <p:ph type="body" sz="quarter" idx="54"/>
          </p:nvPr>
        </p:nvSpPr>
        <p:spPr>
          <a:xfrm>
            <a:off x="752510" y="4355784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3" name="Text Placeholder 3"/>
          <p:cNvSpPr>
            <a:spLocks noGrp="1"/>
          </p:cNvSpPr>
          <p:nvPr>
            <p:ph type="body" sz="quarter" idx="55"/>
          </p:nvPr>
        </p:nvSpPr>
        <p:spPr>
          <a:xfrm>
            <a:off x="5506571" y="1598400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34" name="Text Placeholder 3"/>
          <p:cNvSpPr>
            <a:spLocks noGrp="1"/>
          </p:cNvSpPr>
          <p:nvPr>
            <p:ph type="body" sz="quarter" idx="56"/>
          </p:nvPr>
        </p:nvSpPr>
        <p:spPr>
          <a:xfrm>
            <a:off x="5506571" y="4355784"/>
            <a:ext cx="2887200" cy="1447300"/>
          </a:xfrm>
          <a:ln w="12700">
            <a:solidFill>
              <a:schemeClr val="tx2"/>
            </a:solidFill>
          </a:ln>
        </p:spPr>
        <p:txBody>
          <a:bodyPr lIns="54000" tIns="54000" rIns="54000" bIns="54000">
            <a:noAutofit/>
          </a:bodyPr>
          <a:lstStyle>
            <a:lvl1pPr>
              <a:defRPr sz="1400">
                <a:latin typeface="+mn-lt"/>
              </a:defRPr>
            </a:lvl1pPr>
            <a:lvl2pPr>
              <a:defRPr sz="1400">
                <a:latin typeface="+mn-lt"/>
              </a:defRPr>
            </a:lvl2pPr>
            <a:lvl3pPr>
              <a:defRPr sz="14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8832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 - Left dark vertica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446" y="0"/>
            <a:ext cx="9131553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3416175" y="1339200"/>
            <a:ext cx="4983288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Title slide 2</a:t>
            </a:r>
            <a:br>
              <a:rPr lang="en-US" noProof="0" dirty="0" smtClean="0"/>
            </a:br>
            <a:r>
              <a:rPr lang="en-US" noProof="0" dirty="0" smtClean="0"/>
              <a:t>dark left vertical image</a:t>
            </a:r>
            <a:endParaRPr lang="en-US" noProof="0" dirty="0"/>
          </a:p>
        </p:txBody>
      </p:sp>
      <p:sp>
        <p:nvSpPr>
          <p:cNvPr id="9" name="Freeform 19"/>
          <p:cNvSpPr>
            <a:spLocks noEditPoints="1"/>
          </p:cNvSpPr>
          <p:nvPr userDrawn="1"/>
        </p:nvSpPr>
        <p:spPr bwMode="auto">
          <a:xfrm>
            <a:off x="3444975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44975" y="5036400"/>
            <a:ext cx="4954488" cy="216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Subtitle here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444975" y="5502275"/>
            <a:ext cx="1889125" cy="487363"/>
          </a:xfrm>
        </p:spPr>
        <p:txBody>
          <a:bodyPr/>
          <a:lstStyle>
            <a:lvl1pPr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797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2400" y="1609825"/>
            <a:ext cx="3726000" cy="41940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24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65600" y="1609825"/>
            <a:ext cx="3726000" cy="41940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656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8" name="Rectangle 7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5353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2400" y="1609825"/>
            <a:ext cx="3726000" cy="41940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24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65600" y="1609825"/>
            <a:ext cx="3726000" cy="41940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656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36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2400" y="1609825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24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65600" y="1609825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656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752400" y="4019650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752400" y="3628705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665600" y="4019650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4665600" y="3628705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56956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752400" y="1609825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7524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4665600" y="1609825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4665600" y="1218880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7" name="Text Placeholder 8"/>
          <p:cNvSpPr>
            <a:spLocks noGrp="1"/>
          </p:cNvSpPr>
          <p:nvPr>
            <p:ph type="body" sz="quarter" idx="23"/>
          </p:nvPr>
        </p:nvSpPr>
        <p:spPr>
          <a:xfrm>
            <a:off x="752400" y="4019650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24"/>
          </p:nvPr>
        </p:nvSpPr>
        <p:spPr>
          <a:xfrm>
            <a:off x="752400" y="3628705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4665600" y="4019650"/>
            <a:ext cx="3726000" cy="1785600"/>
          </a:xfrm>
          <a:ln w="12700">
            <a:solidFill>
              <a:schemeClr val="tx2"/>
            </a:solidFill>
          </a:ln>
        </p:spPr>
        <p:txBody>
          <a:bodyPr lIns="54000" tIns="54000" rIns="54000" bIns="54000"/>
          <a:lstStyle>
            <a:lvl1pPr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26"/>
          </p:nvPr>
        </p:nvSpPr>
        <p:spPr>
          <a:xfrm>
            <a:off x="4665600" y="3628705"/>
            <a:ext cx="3726000" cy="388800"/>
          </a:xfrm>
          <a:solidFill>
            <a:schemeClr val="tx2"/>
          </a:solidFill>
          <a:ln w="12700">
            <a:solidFill>
              <a:schemeClr val="tx2"/>
            </a:solidFill>
          </a:ln>
        </p:spPr>
        <p:txBody>
          <a:bodyPr lIns="54000" tIns="54000" rIns="54000" bIns="54000" anchor="ctr"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22" name="Rectangle 21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25" name="Rectangle 24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26" name="Rectangle 25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60809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Section divider one title style</a:t>
            </a:r>
            <a:endParaRPr lang="en-US" noProof="0" dirty="0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 baseline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869611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Section divider two title style</a:t>
            </a:r>
            <a:endParaRPr lang="en-US" noProof="0" dirty="0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189814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nt Guida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129154831"/>
              </p:ext>
            </p:extLst>
          </p:nvPr>
        </p:nvGraphicFramePr>
        <p:xfrm>
          <a:off x="1318260" y="1427480"/>
          <a:ext cx="6553200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960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15718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93623"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rgbClr val="00338D"/>
                          </a:solidFill>
                        </a:rPr>
                        <a:t>Arial </a:t>
                      </a:r>
                      <a:endParaRPr lang="en-US" sz="2400" dirty="0">
                        <a:solidFill>
                          <a:srgbClr val="00338D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Use for everything except titles and slide headers (including charts, graphics, text)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3889">
                <a:tc>
                  <a:txBody>
                    <a:bodyPr/>
                    <a:lstStyle/>
                    <a:p>
                      <a:r>
                        <a:rPr lang="en-US" sz="2400" b="0" kern="1200" dirty="0" smtClean="0">
                          <a:solidFill>
                            <a:srgbClr val="00338D"/>
                          </a:solidFill>
                          <a:latin typeface="+mj-lt"/>
                          <a:ea typeface="+mn-ea"/>
                          <a:cs typeface="+mn-cs"/>
                        </a:rPr>
                        <a:t>KPMG Extra Light 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/>
                        <a:t>Use for title slide and main headers only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1932">
                <a:tc>
                  <a:txBody>
                    <a:bodyPr/>
                    <a:lstStyle/>
                    <a:p>
                      <a:r>
                        <a:rPr lang="en-US" sz="2400" b="0" i="1" dirty="0" smtClean="0">
                          <a:solidFill>
                            <a:srgbClr val="00338D"/>
                          </a:solidFill>
                          <a:latin typeface="KPMG Extralight"/>
                        </a:rPr>
                        <a:t>KPMG Extra Light Italics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Use for emphasis in title slide and main headers only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33889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338D"/>
                          </a:solidFill>
                          <a:latin typeface="KPMG Light" panose="020B0403030202040204" pitchFamily="34" charset="0"/>
                        </a:rPr>
                        <a:t>KPMG Light 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When presenting in a large room, this may be used for title slide and main headers only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33889">
                <a:tc>
                  <a:txBody>
                    <a:bodyPr/>
                    <a:lstStyle/>
                    <a:p>
                      <a:r>
                        <a:rPr lang="en-US" sz="2400" b="0" i="1" dirty="0" smtClean="0">
                          <a:solidFill>
                            <a:srgbClr val="00338D"/>
                          </a:solidFill>
                          <a:latin typeface="KPMG Light" panose="020B0403030202040204" pitchFamily="34" charset="0"/>
                        </a:rPr>
                        <a:t>KPMG Light</a:t>
                      </a:r>
                      <a:r>
                        <a:rPr lang="en-US" sz="2400" b="0" i="1" baseline="0" dirty="0" smtClean="0">
                          <a:solidFill>
                            <a:srgbClr val="00338D"/>
                          </a:solidFill>
                          <a:latin typeface="KPMG Light" panose="020B0403030202040204" pitchFamily="34" charset="0"/>
                        </a:rPr>
                        <a:t> Italics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When presenting in a large room, this may be used for emphasis in title slide and main headers only</a:t>
                      </a:r>
                      <a:endParaRPr lang="en-US" sz="12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1932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338D"/>
                          </a:solidFill>
                          <a:latin typeface="KPMG Thin" panose="020B0203030202040204" pitchFamily="34" charset="0"/>
                        </a:rPr>
                        <a:t>KPMG Thin 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Do not use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33889">
                <a:tc>
                  <a:txBody>
                    <a:bodyPr/>
                    <a:lstStyle/>
                    <a:p>
                      <a:r>
                        <a:rPr lang="en-US" sz="2400" b="0" i="1" dirty="0" smtClean="0">
                          <a:solidFill>
                            <a:srgbClr val="00338D"/>
                          </a:solidFill>
                          <a:latin typeface="KPMG Thin" panose="020B0203030202040204" pitchFamily="34" charset="0"/>
                        </a:rPr>
                        <a:t>KPMG Thin</a:t>
                      </a:r>
                      <a:r>
                        <a:rPr lang="en-US" sz="2400" b="0" i="1" baseline="0" dirty="0" smtClean="0">
                          <a:solidFill>
                            <a:srgbClr val="00338D"/>
                          </a:solidFill>
                          <a:latin typeface="KPMG Thin" panose="020B0203030202040204" pitchFamily="34" charset="0"/>
                        </a:rPr>
                        <a:t> Italics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dirty="0" smtClean="0">
                          <a:solidFill>
                            <a:schemeClr val="tx1"/>
                          </a:solidFill>
                        </a:rPr>
                        <a:t>Do not use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5455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527623"/>
            <a:ext cx="7639200" cy="518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0001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515670"/>
            <a:ext cx="7639200" cy="518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7" name="Rectangle 6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99570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521647"/>
            <a:ext cx="7639200" cy="518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33097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3 - Si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Title slide 3</a:t>
            </a:r>
            <a:br>
              <a:rPr lang="en-US" noProof="0" dirty="0" smtClean="0"/>
            </a:br>
            <a:r>
              <a:rPr lang="en-US" noProof="0" dirty="0" smtClean="0"/>
              <a:t>dark singular </a:t>
            </a:r>
            <a:br>
              <a:rPr lang="en-US" noProof="0" dirty="0" smtClean="0"/>
            </a:br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483698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100" noProof="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r>
              <a:rPr lang="en-US" dirty="0" smtClean="0"/>
              <a:t>Subtitle here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64100" y="5502275"/>
            <a:ext cx="1889125" cy="487363"/>
          </a:xfrm>
        </p:spPr>
        <p:txBody>
          <a:bodyPr/>
          <a:lstStyle>
            <a:lvl1pPr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900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545553"/>
            <a:ext cx="7639200" cy="5184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0604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533600"/>
            <a:ext cx="7639200" cy="518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2144"/>
            <a:ext cx="9144000" cy="429856"/>
            <a:chOff x="0" y="1666513"/>
            <a:chExt cx="9169365" cy="429856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1666514"/>
              <a:ext cx="192024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  <a:cs typeface="Arial" panose="020B0604020202020204" pitchFamily="34" charset="0"/>
                </a:rPr>
                <a:t>Analysis</a:t>
              </a: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19202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Expand</a:t>
              </a: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374904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Innovate</a:t>
              </a:r>
            </a:p>
          </p:txBody>
        </p:sp>
        <p:sp>
          <p:nvSpPr>
            <p:cNvPr id="7" name="Rectangle 6"/>
            <p:cNvSpPr/>
            <p:nvPr userDrawn="1"/>
          </p:nvSpPr>
          <p:spPr>
            <a:xfrm>
              <a:off x="5532120" y="1666514"/>
              <a:ext cx="1828800" cy="429855"/>
            </a:xfrm>
            <a:prstGeom prst="rect">
              <a:avLst/>
            </a:prstGeom>
            <a:solidFill>
              <a:srgbClr val="0091D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Partner</a:t>
              </a:r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7340565" y="1666513"/>
              <a:ext cx="1828800" cy="429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>
                <a:spcAft>
                  <a:spcPts val="600"/>
                </a:spcAft>
              </a:pPr>
              <a:r>
                <a:rPr lang="en-US" sz="2800" b="1" dirty="0" smtClean="0">
                  <a:solidFill>
                    <a:schemeClr val="tx1"/>
                  </a:solidFill>
                  <a:latin typeface="KPMG Light" panose="020B0604020202020204" charset="0"/>
                </a:rPr>
                <a:t>Implement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8384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3"/>
          <p:cNvSpPr/>
          <p:nvPr userDrawn="1"/>
        </p:nvSpPr>
        <p:spPr>
          <a:xfrm>
            <a:off x="2" y="0"/>
            <a:ext cx="747713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400" dirty="0"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1" name="Freeform 19"/>
          <p:cNvSpPr>
            <a:spLocks noEditPoints="1"/>
          </p:cNvSpPr>
          <p:nvPr userDrawn="1"/>
        </p:nvSpPr>
        <p:spPr bwMode="auto">
          <a:xfrm>
            <a:off x="15840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1584000" y="4587244"/>
            <a:ext cx="6815463" cy="846000"/>
          </a:xfrm>
        </p:spPr>
        <p:txBody>
          <a:bodyPr/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1584000" y="5634830"/>
            <a:ext cx="6815463" cy="169277"/>
          </a:xfrm>
        </p:spPr>
        <p:txBody>
          <a:bodyPr>
            <a:noAutofit/>
          </a:bodyPr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1584000" y="3539658"/>
            <a:ext cx="6815463" cy="846000"/>
          </a:xfrm>
        </p:spPr>
        <p:txBody>
          <a:bodyPr/>
          <a:lstStyle>
            <a:lvl1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1pPr>
            <a:lvl2pPr>
              <a:buFontTx/>
              <a:buNone/>
              <a:defRPr sz="11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1584000" y="3187907"/>
            <a:ext cx="2411738" cy="119064"/>
          </a:xfrm>
        </p:spPr>
        <p:txBody>
          <a:bodyPr/>
          <a:lstStyle>
            <a:lvl1pPr>
              <a:buFontTx/>
              <a:buNone/>
              <a:defRPr sz="1200" b="1">
                <a:solidFill>
                  <a:schemeClr val="tx2"/>
                </a:solidFill>
              </a:defRPr>
            </a:lvl1pPr>
            <a:lvl2pPr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2pPr>
            <a:lvl3pPr marL="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3pPr>
            <a:lvl4pPr marL="3456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4pPr>
            <a:lvl5pPr marL="540000" indent="0">
              <a:buFontTx/>
              <a:buNone/>
              <a:defRPr sz="900" b="0">
                <a:solidFill>
                  <a:schemeClr val="bg1">
                    <a:lumMod val="6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000" y="2682350"/>
            <a:ext cx="2523749" cy="38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2736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4 - Si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39" y="0"/>
            <a:ext cx="7552361" cy="6858000"/>
          </a:xfrm>
          <a:prstGeom prst="rect">
            <a:avLst/>
          </a:prstGeom>
        </p:spPr>
      </p:pic>
      <p:sp>
        <p:nvSpPr>
          <p:cNvPr id="10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>
              <a:solidFill>
                <a:srgbClr val="00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tx2"/>
                </a:solidFill>
              </a:defRPr>
            </a:lvl1pPr>
          </a:lstStyle>
          <a:p>
            <a:r>
              <a:rPr lang="en-US" noProof="0" dirty="0" smtClean="0"/>
              <a:t>Title slide 4</a:t>
            </a:r>
            <a:br>
              <a:rPr lang="en-US" noProof="0" dirty="0" smtClean="0"/>
            </a:br>
            <a:r>
              <a:rPr lang="en-US" noProof="0" dirty="0" smtClean="0"/>
              <a:t>light singular </a:t>
            </a:r>
            <a:br>
              <a:rPr lang="en-US" noProof="0" dirty="0" smtClean="0"/>
            </a:br>
            <a:r>
              <a:rPr lang="en-US" noProof="0" dirty="0" smtClean="0"/>
              <a:t>image</a:t>
            </a:r>
            <a:endParaRPr lang="en-US" noProof="0" dirty="0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>
                <a:solidFill>
                  <a:schemeClr val="tx2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r>
              <a:rPr lang="en-US" dirty="0" smtClean="0"/>
              <a:t>Subtitle here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64100" y="5502275"/>
            <a:ext cx="1889125" cy="487363"/>
          </a:xfrm>
        </p:spPr>
        <p:txBody>
          <a:bodyPr/>
          <a:lstStyle>
            <a:lvl1pPr>
              <a:defRPr sz="1100" b="0" baseline="0">
                <a:solidFill>
                  <a:srgbClr val="00338D"/>
                </a:solidFill>
              </a:defRPr>
            </a:lvl1pPr>
          </a:lstStyle>
          <a:p>
            <a:pPr lvl="0"/>
            <a:r>
              <a:rPr lang="en-US" dirty="0" smtClean="0"/>
              <a:t>Date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3658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5 - No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044800" y="1346400"/>
            <a:ext cx="6192000" cy="3510000"/>
          </a:xfrm>
        </p:spPr>
        <p:txBody>
          <a:bodyPr anchor="t" anchorCtr="0"/>
          <a:lstStyle>
            <a:lvl1pPr algn="l">
              <a:defRPr sz="110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Title slide 5 – </a:t>
            </a:r>
            <a:br>
              <a:rPr lang="en-US" noProof="0" dirty="0" smtClean="0"/>
            </a:br>
            <a:r>
              <a:rPr lang="en-US" noProof="0" dirty="0" smtClean="0"/>
              <a:t>no image</a:t>
            </a:r>
            <a:endParaRPr lang="en-US" noProof="0" dirty="0"/>
          </a:p>
        </p:txBody>
      </p:sp>
      <p:sp>
        <p:nvSpPr>
          <p:cNvPr id="4" name="object 3"/>
          <p:cNvSpPr/>
          <p:nvPr userDrawn="1"/>
        </p:nvSpPr>
        <p:spPr>
          <a:xfrm>
            <a:off x="0" y="0"/>
            <a:ext cx="1587731" cy="6858000"/>
          </a:xfrm>
          <a:custGeom>
            <a:avLst/>
            <a:gdLst/>
            <a:ahLst/>
            <a:cxnLst/>
            <a:rect l="l" t="t" r="r" b="b"/>
            <a:pathLst>
              <a:path w="1742046" h="7772400">
                <a:moveTo>
                  <a:pt x="0" y="7772400"/>
                </a:moveTo>
                <a:lnTo>
                  <a:pt x="1742046" y="7772400"/>
                </a:lnTo>
                <a:lnTo>
                  <a:pt x="1742046" y="0"/>
                </a:lnTo>
                <a:lnTo>
                  <a:pt x="0" y="0"/>
                </a:lnTo>
                <a:lnTo>
                  <a:pt x="0" y="7772400"/>
                </a:lnTo>
                <a:close/>
              </a:path>
            </a:pathLst>
          </a:custGeom>
          <a:solidFill>
            <a:srgbClr val="00338D"/>
          </a:solidFill>
        </p:spPr>
        <p:txBody>
          <a:bodyPr wrap="square" lIns="0" tIns="0" rIns="0" bIns="0" rtlCol="0">
            <a:noAutofit/>
          </a:bodyPr>
          <a:lstStyle/>
          <a:p>
            <a:endParaRPr sz="1800" dirty="0">
              <a:latin typeface="Arial" panose="020B0604020202020204" pitchFamily="34" charset="0"/>
            </a:endParaRPr>
          </a:p>
        </p:txBody>
      </p:sp>
      <p:sp>
        <p:nvSpPr>
          <p:cNvPr id="6" name="Freeform 19"/>
          <p:cNvSpPr>
            <a:spLocks noEditPoints="1"/>
          </p:cNvSpPr>
          <p:nvPr userDrawn="1"/>
        </p:nvSpPr>
        <p:spPr bwMode="auto">
          <a:xfrm>
            <a:off x="2064100" y="784800"/>
            <a:ext cx="777600" cy="316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0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2064100" y="5036400"/>
            <a:ext cx="6172700" cy="216000"/>
          </a:xfrm>
        </p:spPr>
        <p:txBody>
          <a:bodyPr/>
          <a:lstStyle>
            <a:lvl1pPr>
              <a:defRPr sz="1100" baseline="0">
                <a:solidFill>
                  <a:schemeClr val="bg1"/>
                </a:solidFill>
              </a:defRPr>
            </a:lvl1pPr>
            <a:lvl2pPr>
              <a:defRPr sz="11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100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100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100">
                <a:solidFill>
                  <a:schemeClr val="bg1"/>
                </a:solidFill>
              </a:defRPr>
            </a:lvl5pPr>
          </a:lstStyle>
          <a:p>
            <a:r>
              <a:rPr lang="en-US" dirty="0" smtClean="0"/>
              <a:t>Subtitle here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064100" y="5502275"/>
            <a:ext cx="1889125" cy="487363"/>
          </a:xfrm>
        </p:spPr>
        <p:txBody>
          <a:bodyPr/>
          <a:lstStyle>
            <a:lvl1pPr>
              <a:defRPr sz="11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Date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233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867071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1209600"/>
            <a:ext cx="7639200" cy="45942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04358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1209600"/>
            <a:ext cx="3726000" cy="45942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4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665600" y="1209600"/>
            <a:ext cx="3726000" cy="45942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0996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IMAGE OR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752400" y="1209600"/>
            <a:ext cx="3726000" cy="4594225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/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665600" y="1209600"/>
            <a:ext cx="3726000" cy="459360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noProof="0" smtClean="0"/>
              <a:t>Click icon to add chart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1468853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2400" y="432000"/>
            <a:ext cx="7639200" cy="518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smtClean="0"/>
              <a:t>Click to edit Master title style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2400" y="1209600"/>
            <a:ext cx="7639200" cy="4582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 dirty="0" smtClean="0"/>
          </a:p>
        </p:txBody>
      </p:sp>
      <p:sp>
        <p:nvSpPr>
          <p:cNvPr id="28" name="Freeform 19"/>
          <p:cNvSpPr>
            <a:spLocks noEditPoints="1"/>
          </p:cNvSpPr>
          <p:nvPr userDrawn="1"/>
        </p:nvSpPr>
        <p:spPr bwMode="auto">
          <a:xfrm>
            <a:off x="747238" y="6320118"/>
            <a:ext cx="424800" cy="172800"/>
          </a:xfrm>
          <a:custGeom>
            <a:avLst/>
            <a:gdLst>
              <a:gd name="T0" fmla="*/ 269 w 283"/>
              <a:gd name="T1" fmla="*/ 77 h 114"/>
              <a:gd name="T2" fmla="*/ 222 w 283"/>
              <a:gd name="T3" fmla="*/ 87 h 114"/>
              <a:gd name="T4" fmla="*/ 244 w 283"/>
              <a:gd name="T5" fmla="*/ 60 h 114"/>
              <a:gd name="T6" fmla="*/ 269 w 283"/>
              <a:gd name="T7" fmla="*/ 56 h 114"/>
              <a:gd name="T8" fmla="*/ 222 w 283"/>
              <a:gd name="T9" fmla="*/ 2 h 114"/>
              <a:gd name="T10" fmla="*/ 281 w 283"/>
              <a:gd name="T11" fmla="*/ 87 h 114"/>
              <a:gd name="T12" fmla="*/ 222 w 283"/>
              <a:gd name="T13" fmla="*/ 89 h 114"/>
              <a:gd name="T14" fmla="*/ 246 w 283"/>
              <a:gd name="T15" fmla="*/ 101 h 114"/>
              <a:gd name="T16" fmla="*/ 205 w 283"/>
              <a:gd name="T17" fmla="*/ 82 h 114"/>
              <a:gd name="T18" fmla="*/ 203 w 283"/>
              <a:gd name="T19" fmla="*/ 52 h 114"/>
              <a:gd name="T20" fmla="*/ 154 w 283"/>
              <a:gd name="T21" fmla="*/ 87 h 114"/>
              <a:gd name="T22" fmla="*/ 213 w 283"/>
              <a:gd name="T23" fmla="*/ 53 h 114"/>
              <a:gd name="T24" fmla="*/ 171 w 283"/>
              <a:gd name="T25" fmla="*/ 87 h 114"/>
              <a:gd name="T26" fmla="*/ 180 w 283"/>
              <a:gd name="T27" fmla="*/ 87 h 114"/>
              <a:gd name="T28" fmla="*/ 120 w 283"/>
              <a:gd name="T29" fmla="*/ 87 h 114"/>
              <a:gd name="T30" fmla="*/ 117 w 283"/>
              <a:gd name="T31" fmla="*/ 56 h 114"/>
              <a:gd name="T32" fmla="*/ 86 w 283"/>
              <a:gd name="T33" fmla="*/ 2 h 114"/>
              <a:gd name="T34" fmla="*/ 145 w 283"/>
              <a:gd name="T35" fmla="*/ 52 h 114"/>
              <a:gd name="T36" fmla="*/ 142 w 283"/>
              <a:gd name="T37" fmla="*/ 87 h 114"/>
              <a:gd name="T38" fmla="*/ 93 w 283"/>
              <a:gd name="T39" fmla="*/ 79 h 114"/>
              <a:gd name="T40" fmla="*/ 89 w 283"/>
              <a:gd name="T41" fmla="*/ 79 h 114"/>
              <a:gd name="T42" fmla="*/ 87 w 283"/>
              <a:gd name="T43" fmla="*/ 69 h 114"/>
              <a:gd name="T44" fmla="*/ 95 w 283"/>
              <a:gd name="T45" fmla="*/ 62 h 114"/>
              <a:gd name="T46" fmla="*/ 93 w 283"/>
              <a:gd name="T47" fmla="*/ 79 h 114"/>
              <a:gd name="T48" fmla="*/ 67 w 283"/>
              <a:gd name="T49" fmla="*/ 86 h 114"/>
              <a:gd name="T50" fmla="*/ 37 w 283"/>
              <a:gd name="T51" fmla="*/ 82 h 114"/>
              <a:gd name="T52" fmla="*/ 25 w 283"/>
              <a:gd name="T53" fmla="*/ 77 h 114"/>
              <a:gd name="T54" fmla="*/ 18 w 283"/>
              <a:gd name="T55" fmla="*/ 2 h 114"/>
              <a:gd name="T56" fmla="*/ 76 w 283"/>
              <a:gd name="T57" fmla="*/ 55 h 114"/>
              <a:gd name="T58" fmla="*/ 22 w 283"/>
              <a:gd name="T59" fmla="*/ 87 h 114"/>
              <a:gd name="T60" fmla="*/ 220 w 283"/>
              <a:gd name="T61" fmla="*/ 0 h 114"/>
              <a:gd name="T62" fmla="*/ 215 w 283"/>
              <a:gd name="T63" fmla="*/ 0 h 114"/>
              <a:gd name="T64" fmla="*/ 147 w 283"/>
              <a:gd name="T65" fmla="*/ 52 h 114"/>
              <a:gd name="T66" fmla="*/ 84 w 283"/>
              <a:gd name="T67" fmla="*/ 52 h 114"/>
              <a:gd name="T68" fmla="*/ 16 w 283"/>
              <a:gd name="T69" fmla="*/ 0 h 114"/>
              <a:gd name="T70" fmla="*/ 14 w 283"/>
              <a:gd name="T71" fmla="*/ 113 h 114"/>
              <a:gd name="T72" fmla="*/ 35 w 283"/>
              <a:gd name="T73" fmla="*/ 113 h 114"/>
              <a:gd name="T74" fmla="*/ 66 w 283"/>
              <a:gd name="T75" fmla="*/ 89 h 114"/>
              <a:gd name="T76" fmla="*/ 81 w 283"/>
              <a:gd name="T77" fmla="*/ 89 h 114"/>
              <a:gd name="T78" fmla="*/ 90 w 283"/>
              <a:gd name="T79" fmla="*/ 89 h 114"/>
              <a:gd name="T80" fmla="*/ 112 w 283"/>
              <a:gd name="T81" fmla="*/ 113 h 114"/>
              <a:gd name="T82" fmla="*/ 142 w 283"/>
              <a:gd name="T83" fmla="*/ 89 h 114"/>
              <a:gd name="T84" fmla="*/ 170 w 283"/>
              <a:gd name="T85" fmla="*/ 89 h 114"/>
              <a:gd name="T86" fmla="*/ 190 w 283"/>
              <a:gd name="T87" fmla="*/ 113 h 114"/>
              <a:gd name="T88" fmla="*/ 210 w 283"/>
              <a:gd name="T89" fmla="*/ 108 h 114"/>
              <a:gd name="T90" fmla="*/ 266 w 283"/>
              <a:gd name="T91" fmla="*/ 89 h 114"/>
              <a:gd name="T92" fmla="*/ 220 w 283"/>
              <a:gd name="T93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283" h="114">
                <a:moveTo>
                  <a:pt x="281" y="87"/>
                </a:moveTo>
                <a:cubicBezTo>
                  <a:pt x="266" y="87"/>
                  <a:pt x="266" y="87"/>
                  <a:pt x="266" y="87"/>
                </a:cubicBezTo>
                <a:cubicBezTo>
                  <a:pt x="269" y="77"/>
                  <a:pt x="269" y="77"/>
                  <a:pt x="269" y="77"/>
                </a:cubicBezTo>
                <a:cubicBezTo>
                  <a:pt x="239" y="77"/>
                  <a:pt x="239" y="77"/>
                  <a:pt x="239" y="77"/>
                </a:cubicBezTo>
                <a:cubicBezTo>
                  <a:pt x="237" y="87"/>
                  <a:pt x="237" y="87"/>
                  <a:pt x="237" y="87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22" y="85"/>
                  <a:pt x="222" y="85"/>
                  <a:pt x="222" y="85"/>
                </a:cubicBezTo>
                <a:cubicBezTo>
                  <a:pt x="223" y="84"/>
                  <a:pt x="223" y="83"/>
                  <a:pt x="223" y="81"/>
                </a:cubicBezTo>
                <a:cubicBezTo>
                  <a:pt x="226" y="71"/>
                  <a:pt x="233" y="60"/>
                  <a:pt x="244" y="60"/>
                </a:cubicBezTo>
                <a:cubicBezTo>
                  <a:pt x="249" y="60"/>
                  <a:pt x="254" y="62"/>
                  <a:pt x="253" y="69"/>
                </a:cubicBezTo>
                <a:cubicBezTo>
                  <a:pt x="271" y="69"/>
                  <a:pt x="271" y="69"/>
                  <a:pt x="271" y="69"/>
                </a:cubicBezTo>
                <a:cubicBezTo>
                  <a:pt x="272" y="66"/>
                  <a:pt x="273" y="61"/>
                  <a:pt x="269" y="56"/>
                </a:cubicBezTo>
                <a:cubicBezTo>
                  <a:pt x="266" y="51"/>
                  <a:pt x="258" y="48"/>
                  <a:pt x="248" y="48"/>
                </a:cubicBezTo>
                <a:cubicBezTo>
                  <a:pt x="241" y="48"/>
                  <a:pt x="231" y="50"/>
                  <a:pt x="222" y="55"/>
                </a:cubicBezTo>
                <a:cubicBezTo>
                  <a:pt x="222" y="2"/>
                  <a:pt x="222" y="2"/>
                  <a:pt x="222" y="2"/>
                </a:cubicBezTo>
                <a:cubicBezTo>
                  <a:pt x="281" y="2"/>
                  <a:pt x="281" y="2"/>
                  <a:pt x="281" y="2"/>
                </a:cubicBezTo>
                <a:cubicBezTo>
                  <a:pt x="281" y="87"/>
                  <a:pt x="281" y="87"/>
                  <a:pt x="281" y="87"/>
                </a:cubicBezTo>
                <a:cubicBezTo>
                  <a:pt x="281" y="87"/>
                  <a:pt x="281" y="87"/>
                  <a:pt x="281" y="87"/>
                </a:cubicBezTo>
                <a:close/>
                <a:moveTo>
                  <a:pt x="246" y="101"/>
                </a:moveTo>
                <a:cubicBezTo>
                  <a:pt x="243" y="102"/>
                  <a:pt x="240" y="102"/>
                  <a:pt x="237" y="102"/>
                </a:cubicBezTo>
                <a:cubicBezTo>
                  <a:pt x="228" y="102"/>
                  <a:pt x="222" y="98"/>
                  <a:pt x="222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46" y="101"/>
                  <a:pt x="246" y="101"/>
                  <a:pt x="246" y="101"/>
                </a:cubicBezTo>
                <a:cubicBezTo>
                  <a:pt x="246" y="101"/>
                  <a:pt x="246" y="101"/>
                  <a:pt x="246" y="101"/>
                </a:cubicBezTo>
                <a:close/>
                <a:moveTo>
                  <a:pt x="213" y="53"/>
                </a:moveTo>
                <a:cubicBezTo>
                  <a:pt x="213" y="65"/>
                  <a:pt x="213" y="65"/>
                  <a:pt x="213" y="65"/>
                </a:cubicBezTo>
                <a:cubicBezTo>
                  <a:pt x="209" y="71"/>
                  <a:pt x="206" y="77"/>
                  <a:pt x="205" y="82"/>
                </a:cubicBezTo>
                <a:cubicBezTo>
                  <a:pt x="204" y="83"/>
                  <a:pt x="204" y="85"/>
                  <a:pt x="204" y="87"/>
                </a:cubicBezTo>
                <a:cubicBezTo>
                  <a:pt x="195" y="87"/>
                  <a:pt x="195" y="87"/>
                  <a:pt x="195" y="87"/>
                </a:cubicBezTo>
                <a:cubicBezTo>
                  <a:pt x="203" y="52"/>
                  <a:pt x="203" y="52"/>
                  <a:pt x="203" y="52"/>
                </a:cubicBezTo>
                <a:cubicBezTo>
                  <a:pt x="178" y="52"/>
                  <a:pt x="178" y="52"/>
                  <a:pt x="178" y="52"/>
                </a:cubicBezTo>
                <a:cubicBezTo>
                  <a:pt x="156" y="87"/>
                  <a:pt x="156" y="87"/>
                  <a:pt x="156" y="87"/>
                </a:cubicBezTo>
                <a:cubicBezTo>
                  <a:pt x="154" y="87"/>
                  <a:pt x="154" y="87"/>
                  <a:pt x="154" y="87"/>
                </a:cubicBezTo>
                <a:cubicBezTo>
                  <a:pt x="154" y="2"/>
                  <a:pt x="154" y="2"/>
                  <a:pt x="154" y="2"/>
                </a:cubicBezTo>
                <a:cubicBezTo>
                  <a:pt x="213" y="2"/>
                  <a:pt x="213" y="2"/>
                  <a:pt x="213" y="2"/>
                </a:cubicBezTo>
                <a:cubicBezTo>
                  <a:pt x="213" y="53"/>
                  <a:pt x="213" y="53"/>
                  <a:pt x="213" y="53"/>
                </a:cubicBezTo>
                <a:cubicBezTo>
                  <a:pt x="213" y="53"/>
                  <a:pt x="213" y="53"/>
                  <a:pt x="213" y="53"/>
                </a:cubicBezTo>
                <a:close/>
                <a:moveTo>
                  <a:pt x="180" y="87"/>
                </a:moveTo>
                <a:cubicBezTo>
                  <a:pt x="171" y="87"/>
                  <a:pt x="171" y="87"/>
                  <a:pt x="171" y="87"/>
                </a:cubicBezTo>
                <a:cubicBezTo>
                  <a:pt x="185" y="66"/>
                  <a:pt x="185" y="66"/>
                  <a:pt x="185" y="66"/>
                </a:cubicBezTo>
                <a:cubicBezTo>
                  <a:pt x="180" y="87"/>
                  <a:pt x="180" y="87"/>
                  <a:pt x="180" y="87"/>
                </a:cubicBezTo>
                <a:cubicBezTo>
                  <a:pt x="180" y="87"/>
                  <a:pt x="180" y="87"/>
                  <a:pt x="180" y="87"/>
                </a:cubicBezTo>
                <a:close/>
                <a:moveTo>
                  <a:pt x="145" y="52"/>
                </a:moveTo>
                <a:cubicBezTo>
                  <a:pt x="130" y="52"/>
                  <a:pt x="130" y="52"/>
                  <a:pt x="130" y="52"/>
                </a:cubicBezTo>
                <a:cubicBezTo>
                  <a:pt x="120" y="87"/>
                  <a:pt x="120" y="87"/>
                  <a:pt x="120" y="87"/>
                </a:cubicBezTo>
                <a:cubicBezTo>
                  <a:pt x="104" y="87"/>
                  <a:pt x="104" y="87"/>
                  <a:pt x="104" y="87"/>
                </a:cubicBezTo>
                <a:cubicBezTo>
                  <a:pt x="112" y="84"/>
                  <a:pt x="117" y="78"/>
                  <a:pt x="119" y="70"/>
                </a:cubicBezTo>
                <a:cubicBezTo>
                  <a:pt x="120" y="64"/>
                  <a:pt x="119" y="59"/>
                  <a:pt x="117" y="56"/>
                </a:cubicBezTo>
                <a:cubicBezTo>
                  <a:pt x="113" y="51"/>
                  <a:pt x="105" y="52"/>
                  <a:pt x="98" y="52"/>
                </a:cubicBezTo>
                <a:cubicBezTo>
                  <a:pt x="97" y="52"/>
                  <a:pt x="86" y="52"/>
                  <a:pt x="86" y="52"/>
                </a:cubicBezTo>
                <a:cubicBezTo>
                  <a:pt x="86" y="2"/>
                  <a:pt x="86" y="2"/>
                  <a:pt x="86" y="2"/>
                </a:cubicBezTo>
                <a:cubicBezTo>
                  <a:pt x="145" y="2"/>
                  <a:pt x="145" y="2"/>
                  <a:pt x="145" y="2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2"/>
                  <a:pt x="145" y="52"/>
                  <a:pt x="145" y="52"/>
                </a:cubicBezTo>
                <a:close/>
                <a:moveTo>
                  <a:pt x="135" y="87"/>
                </a:moveTo>
                <a:cubicBezTo>
                  <a:pt x="141" y="65"/>
                  <a:pt x="141" y="65"/>
                  <a:pt x="141" y="65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35" y="87"/>
                  <a:pt x="135" y="87"/>
                  <a:pt x="135" y="87"/>
                </a:cubicBezTo>
                <a:cubicBezTo>
                  <a:pt x="135" y="87"/>
                  <a:pt x="135" y="87"/>
                  <a:pt x="135" y="87"/>
                </a:cubicBezTo>
                <a:close/>
                <a:moveTo>
                  <a:pt x="93" y="79"/>
                </a:moveTo>
                <a:cubicBezTo>
                  <a:pt x="93" y="79"/>
                  <a:pt x="93" y="79"/>
                  <a:pt x="93" y="79"/>
                </a:cubicBezTo>
                <a:cubicBezTo>
                  <a:pt x="92" y="79"/>
                  <a:pt x="91" y="79"/>
                  <a:pt x="91" y="79"/>
                </a:cubicBezTo>
                <a:cubicBezTo>
                  <a:pt x="90" y="79"/>
                  <a:pt x="89" y="79"/>
                  <a:pt x="89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69"/>
                  <a:pt x="87" y="69"/>
                  <a:pt x="87" y="69"/>
                </a:cubicBezTo>
                <a:cubicBezTo>
                  <a:pt x="89" y="62"/>
                  <a:pt x="89" y="62"/>
                  <a:pt x="89" y="62"/>
                </a:cubicBezTo>
                <a:cubicBezTo>
                  <a:pt x="90" y="62"/>
                  <a:pt x="91" y="62"/>
                  <a:pt x="92" y="62"/>
                </a:cubicBezTo>
                <a:cubicBezTo>
                  <a:pt x="95" y="62"/>
                  <a:pt x="95" y="62"/>
                  <a:pt x="95" y="62"/>
                </a:cubicBezTo>
                <a:cubicBezTo>
                  <a:pt x="100" y="62"/>
                  <a:pt x="103" y="62"/>
                  <a:pt x="104" y="63"/>
                </a:cubicBezTo>
                <a:cubicBezTo>
                  <a:pt x="105" y="65"/>
                  <a:pt x="105" y="67"/>
                  <a:pt x="104" y="70"/>
                </a:cubicBezTo>
                <a:cubicBezTo>
                  <a:pt x="102" y="75"/>
                  <a:pt x="100" y="78"/>
                  <a:pt x="93" y="79"/>
                </a:cubicBezTo>
                <a:moveTo>
                  <a:pt x="76" y="55"/>
                </a:moveTo>
                <a:cubicBezTo>
                  <a:pt x="75" y="58"/>
                  <a:pt x="75" y="58"/>
                  <a:pt x="75" y="58"/>
                </a:cubicBezTo>
                <a:cubicBezTo>
                  <a:pt x="67" y="86"/>
                  <a:pt x="67" y="86"/>
                  <a:pt x="67" y="86"/>
                </a:cubicBezTo>
                <a:cubicBezTo>
                  <a:pt x="67" y="87"/>
                  <a:pt x="67" y="87"/>
                  <a:pt x="67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7" y="82"/>
                  <a:pt x="37" y="82"/>
                  <a:pt x="37" y="82"/>
                </a:cubicBezTo>
                <a:cubicBezTo>
                  <a:pt x="67" y="52"/>
                  <a:pt x="67" y="52"/>
                  <a:pt x="67" y="52"/>
                </a:cubicBezTo>
                <a:cubicBezTo>
                  <a:pt x="48" y="52"/>
                  <a:pt x="48" y="52"/>
                  <a:pt x="48" y="52"/>
                </a:cubicBezTo>
                <a:cubicBezTo>
                  <a:pt x="25" y="77"/>
                  <a:pt x="25" y="77"/>
                  <a:pt x="25" y="77"/>
                </a:cubicBezTo>
                <a:cubicBezTo>
                  <a:pt x="32" y="52"/>
                  <a:pt x="32" y="52"/>
                  <a:pt x="32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2"/>
                  <a:pt x="18" y="2"/>
                  <a:pt x="18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55"/>
                  <a:pt x="76" y="55"/>
                  <a:pt x="76" y="55"/>
                </a:cubicBezTo>
                <a:cubicBezTo>
                  <a:pt x="76" y="55"/>
                  <a:pt x="76" y="55"/>
                  <a:pt x="76" y="55"/>
                </a:cubicBezTo>
                <a:close/>
                <a:moveTo>
                  <a:pt x="22" y="87"/>
                </a:move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ubicBezTo>
                  <a:pt x="22" y="87"/>
                  <a:pt x="22" y="87"/>
                  <a:pt x="22" y="87"/>
                </a:cubicBezTo>
                <a:close/>
                <a:moveTo>
                  <a:pt x="220" y="0"/>
                </a:moveTo>
                <a:cubicBezTo>
                  <a:pt x="220" y="57"/>
                  <a:pt x="220" y="57"/>
                  <a:pt x="220" y="57"/>
                </a:cubicBezTo>
                <a:cubicBezTo>
                  <a:pt x="218" y="59"/>
                  <a:pt x="216" y="60"/>
                  <a:pt x="215" y="62"/>
                </a:cubicBezTo>
                <a:cubicBezTo>
                  <a:pt x="215" y="0"/>
                  <a:pt x="215" y="0"/>
                  <a:pt x="215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52"/>
                  <a:pt x="152" y="52"/>
                  <a:pt x="152" y="52"/>
                </a:cubicBezTo>
                <a:cubicBezTo>
                  <a:pt x="147" y="52"/>
                  <a:pt x="147" y="52"/>
                  <a:pt x="147" y="52"/>
                </a:cubicBezTo>
                <a:cubicBezTo>
                  <a:pt x="147" y="0"/>
                  <a:pt x="147" y="0"/>
                  <a:pt x="147" y="0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52"/>
                  <a:pt x="84" y="52"/>
                  <a:pt x="84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9" y="0"/>
                  <a:pt x="79" y="0"/>
                  <a:pt x="79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16" y="59"/>
                  <a:pt x="16" y="59"/>
                  <a:pt x="16" y="59"/>
                </a:cubicBezTo>
                <a:cubicBezTo>
                  <a:pt x="0" y="113"/>
                  <a:pt x="0" y="113"/>
                  <a:pt x="0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21" y="89"/>
                  <a:pt x="21" y="89"/>
                  <a:pt x="21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5" y="113"/>
                  <a:pt x="35" y="113"/>
                  <a:pt x="35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40" y="89"/>
                  <a:pt x="40" y="89"/>
                  <a:pt x="40" y="89"/>
                </a:cubicBezTo>
                <a:cubicBezTo>
                  <a:pt x="66" y="89"/>
                  <a:pt x="66" y="89"/>
                  <a:pt x="66" y="89"/>
                </a:cubicBezTo>
                <a:cubicBezTo>
                  <a:pt x="59" y="113"/>
                  <a:pt x="59" y="113"/>
                  <a:pt x="59" y="113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89"/>
                  <a:pt x="85" y="89"/>
                  <a:pt x="85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89"/>
                  <a:pt x="90" y="89"/>
                  <a:pt x="90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28" y="113"/>
                  <a:pt x="128" y="113"/>
                  <a:pt x="128" y="113"/>
                </a:cubicBezTo>
                <a:cubicBezTo>
                  <a:pt x="135" y="89"/>
                  <a:pt x="135" y="89"/>
                  <a:pt x="135" y="89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42" y="113"/>
                  <a:pt x="142" y="113"/>
                  <a:pt x="142" y="113"/>
                </a:cubicBezTo>
                <a:cubicBezTo>
                  <a:pt x="155" y="113"/>
                  <a:pt x="155" y="113"/>
                  <a:pt x="155" y="113"/>
                </a:cubicBezTo>
                <a:cubicBezTo>
                  <a:pt x="170" y="89"/>
                  <a:pt x="170" y="89"/>
                  <a:pt x="170" y="89"/>
                </a:cubicBezTo>
                <a:cubicBezTo>
                  <a:pt x="180" y="89"/>
                  <a:pt x="180" y="89"/>
                  <a:pt x="180" y="89"/>
                </a:cubicBezTo>
                <a:cubicBezTo>
                  <a:pt x="175" y="113"/>
                  <a:pt x="175" y="113"/>
                  <a:pt x="175" y="113"/>
                </a:cubicBezTo>
                <a:cubicBezTo>
                  <a:pt x="190" y="113"/>
                  <a:pt x="190" y="113"/>
                  <a:pt x="190" y="113"/>
                </a:cubicBezTo>
                <a:cubicBezTo>
                  <a:pt x="195" y="89"/>
                  <a:pt x="195" y="89"/>
                  <a:pt x="195" y="89"/>
                </a:cubicBezTo>
                <a:cubicBezTo>
                  <a:pt x="204" y="89"/>
                  <a:pt x="204" y="89"/>
                  <a:pt x="204" y="89"/>
                </a:cubicBezTo>
                <a:cubicBezTo>
                  <a:pt x="203" y="96"/>
                  <a:pt x="205" y="103"/>
                  <a:pt x="210" y="108"/>
                </a:cubicBezTo>
                <a:cubicBezTo>
                  <a:pt x="216" y="113"/>
                  <a:pt x="225" y="114"/>
                  <a:pt x="232" y="114"/>
                </a:cubicBezTo>
                <a:cubicBezTo>
                  <a:pt x="241" y="114"/>
                  <a:pt x="251" y="113"/>
                  <a:pt x="260" y="111"/>
                </a:cubicBezTo>
                <a:cubicBezTo>
                  <a:pt x="266" y="89"/>
                  <a:pt x="266" y="89"/>
                  <a:pt x="266" y="89"/>
                </a:cubicBezTo>
                <a:cubicBezTo>
                  <a:pt x="283" y="89"/>
                  <a:pt x="283" y="89"/>
                  <a:pt x="283" y="89"/>
                </a:cubicBezTo>
                <a:cubicBezTo>
                  <a:pt x="283" y="0"/>
                  <a:pt x="283" y="0"/>
                  <a:pt x="283" y="0"/>
                </a:cubicBezTo>
                <a:cubicBezTo>
                  <a:pt x="220" y="0"/>
                  <a:pt x="220" y="0"/>
                  <a:pt x="220" y="0"/>
                </a:cubicBezTo>
                <a:cubicBezTo>
                  <a:pt x="220" y="0"/>
                  <a:pt x="220" y="0"/>
                  <a:pt x="22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9" name="Shape 8"/>
          <p:cNvSpPr txBox="1">
            <a:spLocks/>
          </p:cNvSpPr>
          <p:nvPr userDrawn="1"/>
        </p:nvSpPr>
        <p:spPr>
          <a:xfrm>
            <a:off x="7190610" y="6320118"/>
            <a:ext cx="1201210" cy="149412"/>
          </a:xfrm>
          <a:prstGeom prst="rect">
            <a:avLst/>
          </a:prstGeom>
        </p:spPr>
        <p:txBody>
          <a:bodyPr lIns="0" tIns="0" rIns="0" bIns="0" anchor="b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rgbClr val="0061A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6CB4B4D-7CA3-9044-876B-883B54F8677D}" type="slidenum">
              <a:rPr lang="en-US" sz="1000" smtClean="0">
                <a:solidFill>
                  <a:schemeClr val="tx2"/>
                </a:solidFill>
                <a:latin typeface="+mn-lt"/>
                <a:ea typeface="Arial"/>
                <a:cs typeface="Arial" panose="020B0604020202020204" pitchFamily="34" charset="0"/>
              </a:rPr>
              <a:pPr algn="r"/>
              <a:t>‹#›</a:t>
            </a:fld>
            <a:endParaRPr lang="en-US" sz="1000" dirty="0">
              <a:solidFill>
                <a:schemeClr val="tx2"/>
              </a:solidFill>
              <a:latin typeface="+mn-lt"/>
              <a:ea typeface="Arial"/>
              <a:cs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 userDrawn="1"/>
        </p:nvSpPr>
        <p:spPr>
          <a:xfrm>
            <a:off x="1731600" y="6320118"/>
            <a:ext cx="5817600" cy="3708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© 2016 KPMG LLP, a Delaware limited liability partnership and the U.S. member firm of the KPMG network of independent member firms affiliated with KPMG International Cooperative (“KPMG International”), a Swiss entity.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352144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75" r:id="rId3"/>
    <p:sldLayoutId id="2147483704" r:id="rId4"/>
    <p:sldLayoutId id="2147483680" r:id="rId5"/>
    <p:sldLayoutId id="2147483666" r:id="rId6"/>
    <p:sldLayoutId id="2147483664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713" r:id="rId13"/>
    <p:sldLayoutId id="2147483701" r:id="rId14"/>
    <p:sldLayoutId id="2147483697" r:id="rId15"/>
    <p:sldLayoutId id="2147483712" r:id="rId16"/>
    <p:sldLayoutId id="2147483703" r:id="rId17"/>
    <p:sldLayoutId id="2147483714" r:id="rId18"/>
    <p:sldLayoutId id="2147483711" r:id="rId19"/>
    <p:sldLayoutId id="2147483699" r:id="rId20"/>
    <p:sldLayoutId id="2147483715" r:id="rId21"/>
    <p:sldLayoutId id="2147483700" r:id="rId22"/>
    <p:sldLayoutId id="2147483716" r:id="rId23"/>
    <p:sldLayoutId id="2147483682" r:id="rId24"/>
    <p:sldLayoutId id="2147483684" r:id="rId25"/>
    <p:sldLayoutId id="2147483705" r:id="rId26"/>
    <p:sldLayoutId id="2147483706" r:id="rId27"/>
    <p:sldLayoutId id="2147483707" r:id="rId28"/>
    <p:sldLayoutId id="2147483708" r:id="rId29"/>
    <p:sldLayoutId id="2147483709" r:id="rId30"/>
    <p:sldLayoutId id="2147483710" r:id="rId31"/>
    <p:sldLayoutId id="2147483667" r:id="rId3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70000"/>
        </a:lnSpc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Tx/>
        <a:buNone/>
        <a:defRPr sz="1500" kern="1200">
          <a:solidFill>
            <a:schemeClr val="tx2"/>
          </a:solidFill>
          <a:latin typeface="+mn-lt"/>
          <a:ea typeface="+mn-ea"/>
          <a:cs typeface="+mn-cs"/>
        </a:defRPr>
      </a:lvl2pPr>
      <a:lvl3pPr marL="28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1500" kern="1200">
          <a:solidFill>
            <a:schemeClr val="tx2"/>
          </a:solidFill>
          <a:latin typeface="+mn-lt"/>
          <a:ea typeface="+mn-ea"/>
          <a:cs typeface="+mn-cs"/>
        </a:defRPr>
      </a:lvl3pPr>
      <a:lvl4pPr marL="5760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4pPr>
      <a:lvl5pPr marL="8244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15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098000" indent="-230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6pPr>
      <a:lvl7pPr marL="1371600" indent="-2844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—"/>
        <a:defRPr sz="1500" kern="1200">
          <a:solidFill>
            <a:schemeClr val="tx2"/>
          </a:solidFill>
          <a:latin typeface="+mn-lt"/>
          <a:ea typeface="+mn-ea"/>
          <a:cs typeface="+mn-cs"/>
        </a:defRPr>
      </a:lvl7pPr>
      <a:lvl8pPr marL="1645200" indent="-228600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-"/>
        <a:defRPr sz="1500" kern="120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657" userDrawn="1">
          <p15:clr>
            <a:srgbClr val="F26B43"/>
          </p15:clr>
        </p15:guide>
        <p15:guide id="2" pos="470" userDrawn="1">
          <p15:clr>
            <a:srgbClr val="F26B43"/>
          </p15:clr>
        </p15:guide>
        <p15:guide id="3" pos="5291" userDrawn="1">
          <p15:clr>
            <a:srgbClr val="F26B43"/>
          </p15:clr>
        </p15:guide>
        <p15:guide id="4" orient="horz" pos="763" userDrawn="1">
          <p15:clr>
            <a:srgbClr val="F26B43"/>
          </p15:clr>
        </p15:guide>
        <p15:guide id="5" orient="horz" pos="608" userDrawn="1">
          <p15:clr>
            <a:srgbClr val="F26B43"/>
          </p15:clr>
        </p15:guide>
        <p15:guide id="6" orient="horz" pos="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NULL"/><Relationship Id="rId5" Type="http://schemas.openxmlformats.org/officeDocument/2006/relationships/image" Target="../media/image7.png"/><Relationship Id="rId4" Type="http://schemas.openxmlformats.org/officeDocument/2006/relationships/image" Target="NUL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1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 dirty="0" err="1" smtClean="0"/>
              <a:t>Corticeira</a:t>
            </a:r>
            <a:r>
              <a:rPr lang="en-US" sz="8000" b="1" dirty="0" smtClean="0"/>
              <a:t> </a:t>
            </a:r>
            <a:r>
              <a:rPr lang="en-US" sz="8000" b="1" dirty="0" err="1" smtClean="0"/>
              <a:t>Amorim</a:t>
            </a:r>
            <a:r>
              <a:rPr lang="en-US" sz="8000" b="1" dirty="0" smtClean="0"/>
              <a:t>:</a:t>
            </a:r>
            <a:r>
              <a:rPr lang="en-US" sz="8800" b="1" dirty="0" smtClean="0"/>
              <a:t/>
            </a:r>
            <a:br>
              <a:rPr lang="en-US" sz="8800" b="1" dirty="0" smtClean="0"/>
            </a:br>
            <a:r>
              <a:rPr lang="en-US" sz="8000" b="1" dirty="0" smtClean="0"/>
              <a:t>Innovating the Future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en-US" sz="2800" b="1" dirty="0" smtClean="0"/>
              <a:t>   </a:t>
            </a:r>
            <a:r>
              <a:rPr lang="en-US" sz="8800" b="1" dirty="0" smtClean="0"/>
              <a:t/>
            </a:r>
            <a:br>
              <a:rPr lang="en-US" sz="8800" b="1" dirty="0" smtClean="0"/>
            </a:br>
            <a:r>
              <a:rPr lang="en-US" sz="6000" dirty="0" smtClean="0"/>
              <a:t>TEAM ABC </a:t>
            </a:r>
            <a:br>
              <a:rPr lang="en-US" sz="6000" dirty="0" smtClean="0"/>
            </a:br>
            <a:r>
              <a:rPr lang="en-US" sz="1600" dirty="0" err="1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Riddhi</a:t>
            </a:r>
            <a:r>
              <a:rPr lang="en-US" sz="1600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 </a:t>
            </a:r>
            <a:r>
              <a:rPr lang="en-US" sz="1600" dirty="0" err="1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Malviya</a:t>
            </a:r>
            <a:r>
              <a:rPr lang="en-US" sz="1600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 | </a:t>
            </a:r>
            <a:r>
              <a:rPr lang="en-US" sz="1600" dirty="0" err="1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Siwen</a:t>
            </a:r>
            <a:r>
              <a:rPr lang="en-US" sz="1600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 You | William </a:t>
            </a:r>
            <a:r>
              <a:rPr lang="en-US" sz="1600" dirty="0" err="1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Skudlarek</a:t>
            </a:r>
            <a:r>
              <a:rPr lang="en-US" sz="1600" dirty="0" smtClean="0">
                <a:latin typeface="Leelawadee UI" panose="020B0502040204020203" pitchFamily="34" charset="-34"/>
                <a:cs typeface="Leelawadee UI" panose="020B0502040204020203" pitchFamily="34" charset="-34"/>
              </a:rPr>
              <a:t> | Jane Wang</a:t>
            </a:r>
            <a:endParaRPr lang="en-US" sz="3200" dirty="0">
              <a:latin typeface="Leelawadee UI" panose="020B0502040204020203" pitchFamily="34" charset="-34"/>
              <a:cs typeface="Leelawadee UI" panose="020B0502040204020203" pitchFamily="34" charset="-34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600" dirty="0"/>
              <a:t>Kuala Lumpur, Malaysia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064100" y="5502275"/>
            <a:ext cx="2580636" cy="487363"/>
          </a:xfrm>
        </p:spPr>
        <p:txBody>
          <a:bodyPr/>
          <a:lstStyle/>
          <a:p>
            <a:r>
              <a:rPr lang="en-US" b="1" dirty="0" smtClean="0"/>
              <a:t>Innovate. Disrupt. Transform.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6169265" y="4359349"/>
            <a:ext cx="2591722" cy="2299726"/>
            <a:chOff x="5364543" y="3848989"/>
            <a:chExt cx="3141261" cy="2699580"/>
          </a:xfrm>
        </p:grpSpPr>
        <p:pic>
          <p:nvPicPr>
            <p:cNvPr id="5" name="Graphic 7">
              <a:extLst>
                <a:ext uri="{FF2B5EF4-FFF2-40B4-BE49-F238E27FC236}">
                  <a16:creationId xmlns:a16="http://schemas.microsoft.com/office/drawing/2014/main" xmlns="" id="{31D2B724-7B43-4D52-B5EA-858C63D49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363398">
              <a:off x="6798085" y="4800963"/>
              <a:ext cx="2294474" cy="1120965"/>
            </a:xfrm>
            <a:prstGeom prst="rect">
              <a:avLst/>
            </a:prstGeom>
          </p:spPr>
        </p:pic>
        <p:pic>
          <p:nvPicPr>
            <p:cNvPr id="6" name="Graphic 8">
              <a:extLst>
                <a:ext uri="{FF2B5EF4-FFF2-40B4-BE49-F238E27FC236}">
                  <a16:creationId xmlns:a16="http://schemas.microsoft.com/office/drawing/2014/main" xmlns="" id="{85748E08-2266-41A0-AAAF-D1DE4499CB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608405">
              <a:off x="5364543" y="3848989"/>
              <a:ext cx="2498584" cy="26995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22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60" y="598261"/>
            <a:ext cx="8444694" cy="518400"/>
          </a:xfrm>
        </p:spPr>
        <p:txBody>
          <a:bodyPr/>
          <a:lstStyle/>
          <a:p>
            <a:r>
              <a:rPr lang="en-US" b="1" dirty="0"/>
              <a:t>Establish </a:t>
            </a:r>
            <a:r>
              <a:rPr lang="en-US" b="1" dirty="0" err="1" smtClean="0"/>
              <a:t>Amorim’s</a:t>
            </a:r>
            <a:r>
              <a:rPr lang="en-US" b="1" dirty="0" smtClean="0"/>
              <a:t> presence in foreign markets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407196" y="1366343"/>
            <a:ext cx="8040679" cy="4450420"/>
            <a:chOff x="407196" y="1212960"/>
            <a:chExt cx="8040679" cy="4450420"/>
          </a:xfrm>
        </p:grpSpPr>
        <p:sp>
          <p:nvSpPr>
            <p:cNvPr id="3" name="TextBox 2"/>
            <p:cNvSpPr txBox="1"/>
            <p:nvPr/>
          </p:nvSpPr>
          <p:spPr>
            <a:xfrm>
              <a:off x="2607514" y="1700923"/>
              <a:ext cx="5840361" cy="3962457"/>
            </a:xfrm>
            <a:prstGeom prst="rect">
              <a:avLst/>
            </a:prstGeom>
            <a:noFill/>
          </p:spPr>
          <p:txBody>
            <a:bodyPr wrap="square" lIns="54610" tIns="54610" rIns="54610" bIns="54610" rtlCol="0">
              <a:noAutofit/>
            </a:bodyPr>
            <a:lstStyle/>
            <a:p>
              <a:pPr marL="285750" indent="-285750">
                <a:lnSpc>
                  <a:spcPct val="200000"/>
                </a:lnSpc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000" dirty="0">
                  <a:solidFill>
                    <a:schemeClr val="tx2"/>
                  </a:solidFill>
                </a:rPr>
                <a:t>P</a:t>
              </a:r>
              <a:r>
                <a:rPr lang="en-US" sz="2000" dirty="0" smtClean="0">
                  <a:solidFill>
                    <a:schemeClr val="tx2"/>
                  </a:solidFill>
                </a:rPr>
                <a:t>ercentage </a:t>
              </a:r>
              <a:r>
                <a:rPr lang="en-US" sz="2000" dirty="0" smtClean="0">
                  <a:solidFill>
                    <a:schemeClr val="tx2"/>
                  </a:solidFill>
                </a:rPr>
                <a:t>of adults is increasing</a:t>
              </a:r>
            </a:p>
            <a:p>
              <a:pPr marL="285750" indent="-285750">
                <a:lnSpc>
                  <a:spcPct val="200000"/>
                </a:lnSpc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000" dirty="0" smtClean="0">
                  <a:solidFill>
                    <a:schemeClr val="tx2"/>
                  </a:solidFill>
                </a:rPr>
                <a:t>GDP is growing</a:t>
              </a:r>
            </a:p>
            <a:p>
              <a:pPr marL="285750" indent="-285750">
                <a:lnSpc>
                  <a:spcPct val="200000"/>
                </a:lnSpc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000" dirty="0" smtClean="0">
                  <a:solidFill>
                    <a:schemeClr val="tx2"/>
                  </a:solidFill>
                </a:rPr>
                <a:t>Very large population</a:t>
              </a:r>
            </a:p>
            <a:p>
              <a:pPr marL="285750" indent="-285750">
                <a:lnSpc>
                  <a:spcPct val="200000"/>
                </a:lnSpc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000" dirty="0" smtClean="0">
                  <a:solidFill>
                    <a:schemeClr val="tx2"/>
                  </a:solidFill>
                </a:rPr>
                <a:t>Purchasing power increases</a:t>
              </a:r>
            </a:p>
            <a:p>
              <a:pPr marL="285750" indent="-285750">
                <a:lnSpc>
                  <a:spcPct val="200000"/>
                </a:lnSpc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000" dirty="0" smtClean="0">
                  <a:solidFill>
                    <a:schemeClr val="tx2"/>
                  </a:solidFill>
                </a:rPr>
                <a:t>Corporate industry is expanding</a:t>
              </a:r>
            </a:p>
            <a:p>
              <a:pPr marL="285750" indent="-285750">
                <a:lnSpc>
                  <a:spcPct val="200000"/>
                </a:lnSpc>
                <a:spcAft>
                  <a:spcPts val="600"/>
                </a:spcAft>
                <a:buFont typeface="Wingdings" panose="05000000000000000000" pitchFamily="2" charset="2"/>
                <a:buChar char="§"/>
              </a:pPr>
              <a:r>
                <a:rPr lang="en-US" sz="2000" dirty="0" smtClean="0">
                  <a:solidFill>
                    <a:schemeClr val="tx2"/>
                  </a:solidFill>
                </a:rPr>
                <a:t>Demand in high-end market is growing</a:t>
              </a:r>
            </a:p>
            <a:p>
              <a:pPr marL="285750" indent="-285750">
                <a:lnSpc>
                  <a:spcPct val="150000"/>
                </a:lnSpc>
                <a:spcAft>
                  <a:spcPts val="600"/>
                </a:spcAft>
                <a:buFontTx/>
                <a:buChar char="-"/>
              </a:pPr>
              <a:endParaRPr lang="en-US" sz="1500" dirty="0" smtClean="0">
                <a:solidFill>
                  <a:schemeClr val="tx2"/>
                </a:solidFill>
              </a:endParaRPr>
            </a:p>
          </p:txBody>
        </p:sp>
        <p:sp>
          <p:nvSpPr>
            <p:cNvPr id="5" name="Title 1"/>
            <p:cNvSpPr txBox="1">
              <a:spLocks/>
            </p:cNvSpPr>
            <p:nvPr/>
          </p:nvSpPr>
          <p:spPr>
            <a:xfrm>
              <a:off x="407196" y="1212960"/>
              <a:ext cx="1339013" cy="58044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vert="horz" lIns="0" tIns="0" rIns="0" bIns="0" rtlCol="0" anchor="t" anchorCtr="0">
              <a:noAutofit/>
            </a:bodyPr>
            <a:lstStyle>
              <a:lvl1pPr algn="l" defTabSz="914400" rtl="0" eaLnBrk="1" latinLnBrk="0" hangingPunct="1">
                <a:lnSpc>
                  <a:spcPct val="70000"/>
                </a:lnSpc>
                <a:spcBef>
                  <a:spcPct val="0"/>
                </a:spcBef>
                <a:buNone/>
                <a:defRPr sz="54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3600" b="1" dirty="0" smtClean="0">
                  <a:sym typeface="Wingdings" panose="05000000000000000000" pitchFamily="2" charset="2"/>
                </a:rPr>
                <a:t>CHIN</a:t>
              </a:r>
              <a:r>
                <a:rPr lang="en-US" sz="3600" b="1" dirty="0" smtClean="0"/>
                <a:t>A</a:t>
              </a:r>
              <a:endParaRPr lang="en-US" sz="3600" dirty="0"/>
            </a:p>
          </p:txBody>
        </p:sp>
      </p:grpSp>
      <p:pic>
        <p:nvPicPr>
          <p:cNvPr id="7" name="Picture 6" descr="C:\Jane\USC Freshman 17-18\Marshall\KMPG Case Competition\growth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4" t="8043" r="14308" b="22228"/>
          <a:stretch/>
        </p:blipFill>
        <p:spPr bwMode="auto">
          <a:xfrm>
            <a:off x="755210" y="2243663"/>
            <a:ext cx="1244623" cy="1189761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C:\Jane\USC Freshman 17-18\Marshall\KMPG Case Competition\money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0" t="-326" r="7028" b="14423"/>
          <a:stretch/>
        </p:blipFill>
        <p:spPr bwMode="auto">
          <a:xfrm>
            <a:off x="882021" y="3669399"/>
            <a:ext cx="990999" cy="10208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 descr="C:\Jane\USC Freshman 17-18\Marshall\KMPG Case Competition\corporat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09"/>
          <a:stretch/>
        </p:blipFill>
        <p:spPr bwMode="auto">
          <a:xfrm>
            <a:off x="882021" y="5032150"/>
            <a:ext cx="1131540" cy="8992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2665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684" y="619865"/>
            <a:ext cx="7639200" cy="518400"/>
          </a:xfrm>
        </p:spPr>
        <p:txBody>
          <a:bodyPr/>
          <a:lstStyle/>
          <a:p>
            <a:r>
              <a:rPr lang="en-US" b="1" dirty="0" smtClean="0"/>
              <a:t>Future Potential Markets for Growth</a:t>
            </a:r>
            <a:endParaRPr lang="en-US" b="1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641342" y="1736386"/>
            <a:ext cx="3726000" cy="4416641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dirty="0"/>
              <a:t>Future manufacturing potential</a:t>
            </a:r>
          </a:p>
          <a:p>
            <a:pPr marL="62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Climate </a:t>
            </a:r>
            <a:r>
              <a:rPr lang="en-US" dirty="0"/>
              <a:t>advantage for production</a:t>
            </a:r>
          </a:p>
          <a:p>
            <a:pPr marL="62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Developing country</a:t>
            </a:r>
          </a:p>
          <a:p>
            <a:pPr marL="62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Cheap labor</a:t>
            </a:r>
          </a:p>
          <a:p>
            <a:pPr marL="62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Upcoming country</a:t>
            </a:r>
          </a:p>
          <a:p>
            <a:pPr marL="62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Investment potential</a:t>
            </a:r>
          </a:p>
          <a:p>
            <a:pPr marL="62730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dirty="0"/>
              <a:t>Capital </a:t>
            </a:r>
            <a:r>
              <a:rPr lang="en-US" dirty="0" smtClean="0"/>
              <a:t>growth</a:t>
            </a:r>
          </a:p>
          <a:p>
            <a:pPr lvl="2" indent="0">
              <a:lnSpc>
                <a:spcPct val="150000"/>
              </a:lnSpc>
              <a:buNone/>
            </a:pPr>
            <a:endParaRPr lang="en-US" dirty="0"/>
          </a:p>
          <a:p>
            <a:pPr marL="57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Establish </a:t>
            </a:r>
            <a:r>
              <a:rPr lang="en-US" dirty="0"/>
              <a:t>relationship early </a:t>
            </a:r>
            <a:r>
              <a:rPr lang="en-US" dirty="0" smtClean="0"/>
              <a:t>on</a:t>
            </a:r>
          </a:p>
          <a:p>
            <a:pPr marL="570150" lvl="2" indent="-2857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Closely </a:t>
            </a:r>
            <a:r>
              <a:rPr lang="en-US" dirty="0"/>
              <a:t>monitor the market trend</a:t>
            </a:r>
          </a:p>
          <a:p>
            <a:pPr lvl="2" indent="0">
              <a:buNone/>
            </a:pPr>
            <a:endParaRPr lang="en-US" dirty="0"/>
          </a:p>
          <a:p>
            <a:pPr marL="627300" lvl="2" indent="-342900">
              <a:buFont typeface="Wingdings" panose="05000000000000000000" pitchFamily="2" charset="2"/>
              <a:buChar char="Ø"/>
            </a:pP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641342" y="1345441"/>
            <a:ext cx="3726000" cy="397291"/>
          </a:xfrm>
        </p:spPr>
        <p:txBody>
          <a:bodyPr/>
          <a:lstStyle/>
          <a:p>
            <a:r>
              <a:rPr lang="en-US" dirty="0"/>
              <a:t>South Africa	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554542" y="1736387"/>
            <a:ext cx="3804844" cy="4416640"/>
          </a:xfrm>
        </p:spPr>
        <p:txBody>
          <a:bodyPr/>
          <a:lstStyle/>
          <a:p>
            <a:pPr marL="285750" indent="-285750">
              <a:lnSpc>
                <a:spcPct val="114000"/>
              </a:lnSpc>
              <a:buFont typeface="Wingdings" panose="05000000000000000000" pitchFamily="2" charset="2"/>
              <a:buChar char="q"/>
            </a:pPr>
            <a:r>
              <a:rPr lang="en-US" dirty="0"/>
              <a:t>Potential buyer </a:t>
            </a:r>
            <a:endParaRPr lang="en-US" dirty="0" smtClean="0"/>
          </a:p>
          <a:p>
            <a:pPr marL="570150" lvl="2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dirty="0"/>
              <a:t>Product in high </a:t>
            </a:r>
            <a:r>
              <a:rPr lang="en-US" dirty="0" smtClean="0"/>
              <a:t>demand</a:t>
            </a:r>
          </a:p>
          <a:p>
            <a:pPr marL="570150" lvl="2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Already </a:t>
            </a:r>
            <a:r>
              <a:rPr lang="en-US" dirty="0"/>
              <a:t>famous in producing </a:t>
            </a:r>
            <a:r>
              <a:rPr lang="en-US" dirty="0" smtClean="0"/>
              <a:t>wine</a:t>
            </a:r>
          </a:p>
          <a:p>
            <a:pPr marL="570150" lvl="2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dirty="0"/>
              <a:t>Exports oriented</a:t>
            </a:r>
          </a:p>
          <a:p>
            <a:pPr marL="570150" lvl="2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Has </a:t>
            </a:r>
            <a:r>
              <a:rPr lang="en-US" dirty="0"/>
              <a:t>stable supply and demand </a:t>
            </a:r>
            <a:r>
              <a:rPr lang="en-US" dirty="0" smtClean="0"/>
              <a:t>chain</a:t>
            </a:r>
          </a:p>
          <a:p>
            <a:pPr marL="570150" lvl="2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r>
              <a:rPr lang="en-US" dirty="0" smtClean="0"/>
              <a:t>In </a:t>
            </a:r>
            <a:r>
              <a:rPr lang="en-US" dirty="0"/>
              <a:t>good relations with foreign markets</a:t>
            </a:r>
          </a:p>
          <a:p>
            <a:pPr marL="570150" lvl="2" indent="-285750">
              <a:lnSpc>
                <a:spcPct val="114000"/>
              </a:lnSpc>
              <a:buFont typeface="Wingdings" panose="05000000000000000000" pitchFamily="2" charset="2"/>
              <a:buChar char="Ø"/>
            </a:pPr>
            <a:endParaRPr lang="en-US" dirty="0"/>
          </a:p>
          <a:p>
            <a:pPr marL="570150" lvl="2" indent="-28575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dirty="0"/>
              <a:t>Recognize the market for high-end  wine, and replace screw </a:t>
            </a:r>
            <a:r>
              <a:rPr lang="en-US" dirty="0" smtClean="0"/>
              <a:t>cap</a:t>
            </a:r>
          </a:p>
          <a:p>
            <a:pPr marL="570150" lvl="2" indent="-285750">
              <a:lnSpc>
                <a:spcPct val="114000"/>
              </a:lnSpc>
              <a:buFont typeface="Wingdings" panose="05000000000000000000" pitchFamily="2" charset="2"/>
              <a:buChar char="v"/>
            </a:pPr>
            <a:r>
              <a:rPr lang="en-US" dirty="0" smtClean="0"/>
              <a:t>Promote </a:t>
            </a:r>
            <a:r>
              <a:rPr lang="en-US" dirty="0"/>
              <a:t>easier way to recycle, quickly dissolve to the ground, more </a:t>
            </a:r>
            <a:r>
              <a:rPr lang="en-US" dirty="0" smtClean="0"/>
              <a:t>sustainable</a:t>
            </a:r>
            <a:endParaRPr lang="en-US" dirty="0"/>
          </a:p>
        </p:txBody>
      </p:sp>
      <p:sp>
        <p:nvSpPr>
          <p:cNvPr id="12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4554542" y="1345441"/>
            <a:ext cx="3804844" cy="397291"/>
          </a:xfrm>
        </p:spPr>
        <p:txBody>
          <a:bodyPr/>
          <a:lstStyle/>
          <a:p>
            <a:r>
              <a:rPr lang="en-US" dirty="0"/>
              <a:t>Australia</a:t>
            </a:r>
          </a:p>
        </p:txBody>
      </p:sp>
    </p:spTree>
    <p:extLst>
      <p:ext uri="{BB962C8B-B14F-4D97-AF65-F5344CB8AC3E}">
        <p14:creationId xmlns:p14="http://schemas.microsoft.com/office/powerpoint/2010/main" val="67254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en-US" sz="9600" dirty="0" smtClean="0"/>
              <a:t>3 Part Strategy:</a:t>
            </a:r>
            <a:br>
              <a:rPr lang="en-US" sz="9600" dirty="0" smtClean="0"/>
            </a:br>
            <a:r>
              <a:rPr lang="en-US" b="1" dirty="0" smtClean="0"/>
              <a:t>Innovate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3069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56854" y="616035"/>
            <a:ext cx="7639200" cy="54613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smtClean="0"/>
              <a:t>Current Product Recommendations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96411" y="1327818"/>
            <a:ext cx="7793049" cy="4727811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lnSpc>
                <a:spcPct val="135000"/>
              </a:lnSpc>
              <a:spcAft>
                <a:spcPts val="600"/>
              </a:spcAft>
            </a:pPr>
            <a:r>
              <a:rPr lang="en-US" b="1" dirty="0" smtClean="0">
                <a:solidFill>
                  <a:schemeClr val="tx2"/>
                </a:solidFill>
              </a:rPr>
              <a:t>Cork Closures</a:t>
            </a:r>
          </a:p>
          <a:p>
            <a:pPr marL="285750" indent="-285750">
              <a:lnSpc>
                <a:spcPct val="135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Difficulty in opening, corkscrew requirement</a:t>
            </a:r>
          </a:p>
          <a:p>
            <a:pPr marL="742950" lvl="1" indent="-285750">
              <a:lnSpc>
                <a:spcPct val="135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Incorporate built in opener around cork as an add-on</a:t>
            </a:r>
          </a:p>
          <a:p>
            <a:pPr marL="742950" lvl="1" indent="-285750">
              <a:lnSpc>
                <a:spcPct val="135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Patent and license cork add-ons to wineries and bottlers</a:t>
            </a:r>
          </a:p>
          <a:p>
            <a:pPr marL="1200150" lvl="2" indent="-285750">
              <a:lnSpc>
                <a:spcPct val="135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Creates new revenues stream</a:t>
            </a:r>
          </a:p>
          <a:p>
            <a:pPr marL="285750" indent="-285750">
              <a:lnSpc>
                <a:spcPct val="135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Bacterial safety concerns</a:t>
            </a:r>
          </a:p>
          <a:p>
            <a:pPr marL="742950" lvl="1" indent="-285750">
              <a:lnSpc>
                <a:spcPct val="135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Mitigate bacterial cross-contamination in bottling process</a:t>
            </a:r>
          </a:p>
          <a:p>
            <a:pPr marL="742950" lvl="1" indent="-285750">
              <a:lnSpc>
                <a:spcPct val="135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Reduces potential liability for clients garnering new sales opportunities </a:t>
            </a:r>
          </a:p>
          <a:p>
            <a:pPr>
              <a:lnSpc>
                <a:spcPct val="135000"/>
              </a:lnSpc>
              <a:spcAft>
                <a:spcPts val="600"/>
              </a:spcAft>
            </a:pPr>
            <a:r>
              <a:rPr lang="en-US" b="1" dirty="0" smtClean="0">
                <a:solidFill>
                  <a:schemeClr val="tx2"/>
                </a:solidFill>
              </a:rPr>
              <a:t>Other segments</a:t>
            </a:r>
          </a:p>
          <a:p>
            <a:pPr marL="742950" lvl="1" indent="-285750">
              <a:lnSpc>
                <a:spcPct val="135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Promote turf fields, infrastructure, and solvents more aggressively</a:t>
            </a:r>
          </a:p>
          <a:p>
            <a:pPr marL="1200150" lvl="2" indent="-285750">
              <a:lnSpc>
                <a:spcPct val="135000"/>
              </a:lnSpc>
              <a:spcAft>
                <a:spcPts val="600"/>
              </a:spcAft>
              <a:buFont typeface="Arial" charset="0"/>
              <a:buChar char="•"/>
            </a:pPr>
            <a:r>
              <a:rPr lang="en-US" sz="1600" dirty="0" smtClean="0">
                <a:solidFill>
                  <a:schemeClr val="tx2"/>
                </a:solidFill>
              </a:rPr>
              <a:t>Cork not recognized as consistent competitor in periphery markets</a:t>
            </a:r>
          </a:p>
          <a:p>
            <a:pPr marL="1200150" lvl="2" indent="-285750">
              <a:lnSpc>
                <a:spcPct val="135000"/>
              </a:lnSpc>
              <a:spcAft>
                <a:spcPts val="600"/>
              </a:spcAft>
              <a:buFont typeface="Arial" charset="0"/>
              <a:buChar char="•"/>
            </a:pPr>
            <a:endParaRPr lang="en-US" sz="16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32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961" y="610137"/>
            <a:ext cx="8851750" cy="518400"/>
          </a:xfrm>
        </p:spPr>
        <p:txBody>
          <a:bodyPr/>
          <a:lstStyle/>
          <a:p>
            <a:r>
              <a:rPr lang="en-US" b="1" dirty="0"/>
              <a:t>Innovate new ventures to capture growing markets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6540" y="2800121"/>
            <a:ext cx="7302921" cy="3240818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Expanding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to new markets limits dependency on wine and spirits market and diversifies client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industries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Correlation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between wine production and cork sales is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high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competitors have yet to fully penetrate other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markets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Cork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already known to most consumers through the closure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market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U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se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existing supply chain networks to other countries to export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products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259569" y="1319382"/>
            <a:ext cx="8329892" cy="1480739"/>
            <a:chOff x="418852" y="1362750"/>
            <a:chExt cx="7958232" cy="1362753"/>
          </a:xfrm>
        </p:grpSpPr>
        <p:sp>
          <p:nvSpPr>
            <p:cNvPr id="7" name="Rectangle 6"/>
            <p:cNvSpPr/>
            <p:nvPr/>
          </p:nvSpPr>
          <p:spPr>
            <a:xfrm>
              <a:off x="1563329" y="1559498"/>
              <a:ext cx="6813755" cy="10185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l"/>
              <a:endParaRPr lang="en-US" sz="1500" dirty="0" err="1" smtClean="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418852" y="1362750"/>
              <a:ext cx="1409947" cy="13627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/>
              <a:r>
                <a:rPr lang="en-US" sz="3200" b="1" dirty="0" smtClean="0">
                  <a:solidFill>
                    <a:schemeClr val="bg1"/>
                  </a:solidFill>
                </a:rPr>
                <a:t>28%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061824" y="1678928"/>
              <a:ext cx="6082235" cy="779659"/>
            </a:xfrm>
            <a:prstGeom prst="rect">
              <a:avLst/>
            </a:prstGeom>
            <a:noFill/>
          </p:spPr>
          <p:txBody>
            <a:bodyPr wrap="square" lIns="54610" tIns="54610" rIns="54610" bIns="54610" rtlCol="0">
              <a:noAutofit/>
            </a:bodyPr>
            <a:lstStyle/>
            <a:p>
              <a:pPr>
                <a:spcAft>
                  <a:spcPts val="600"/>
                </a:spcAft>
              </a:pP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</a:rPr>
                <a:t>Non-closures only represent 28% of the total cork market </a:t>
              </a:r>
              <a:r>
                <a:rPr lang="en-US" sz="2400" dirty="0" smtClean="0">
                  <a:solidFill>
                    <a:schemeClr val="tx2">
                      <a:lumMod val="75000"/>
                    </a:schemeClr>
                  </a:solidFill>
                </a:rPr>
                <a:t>which has </a:t>
              </a:r>
              <a:r>
                <a:rPr lang="en-US" sz="2400" dirty="0">
                  <a:solidFill>
                    <a:schemeClr val="tx2">
                      <a:lumMod val="75000"/>
                    </a:schemeClr>
                  </a:solidFill>
                </a:rPr>
                <a:t>room for growth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060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2044800" y="1346400"/>
            <a:ext cx="6192000" cy="4319294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9600" dirty="0"/>
              <a:t>3 Part Strategy:</a:t>
            </a:r>
            <a:r>
              <a:rPr lang="en-US" dirty="0"/>
              <a:t/>
            </a:r>
            <a:br>
              <a:rPr lang="en-US" dirty="0"/>
            </a:br>
            <a:r>
              <a:rPr lang="en-US" b="1" dirty="0" smtClean="0"/>
              <a:t>Partner</a:t>
            </a:r>
            <a:r>
              <a:rPr lang="en-US" b="1" dirty="0"/>
              <a:t/>
            </a:r>
            <a:br>
              <a:rPr lang="en-US" b="1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063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12" y="669716"/>
            <a:ext cx="8571763" cy="518400"/>
          </a:xfrm>
        </p:spPr>
        <p:txBody>
          <a:bodyPr/>
          <a:lstStyle/>
          <a:p>
            <a:r>
              <a:rPr lang="en-US" sz="5200" b="1" dirty="0"/>
              <a:t>Potential New and Underutilized Market </a:t>
            </a:r>
            <a:r>
              <a:rPr lang="en-US" sz="5200" b="1" dirty="0" smtClean="0"/>
              <a:t>Partnerships</a:t>
            </a:r>
            <a:endParaRPr lang="en-US" sz="5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1070966" y="1837221"/>
            <a:ext cx="3247362" cy="1785600"/>
          </a:xfrm>
        </p:spPr>
        <p:txBody>
          <a:bodyPr/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Flooring, Walls, and Insulation</a:t>
            </a: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Furniture</a:t>
            </a: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“Green” Housing Growth</a:t>
            </a: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Public Works Projects</a:t>
            </a: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Versatility in </a:t>
            </a:r>
            <a:r>
              <a:rPr lang="en-US" dirty="0" smtClean="0"/>
              <a:t>Lifecycle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1070966" y="1446276"/>
            <a:ext cx="3247362" cy="388800"/>
          </a:xfrm>
        </p:spPr>
        <p:txBody>
          <a:bodyPr/>
          <a:lstStyle/>
          <a:p>
            <a:r>
              <a:rPr lang="en-US" dirty="0"/>
              <a:t>Real Estate and </a:t>
            </a:r>
            <a:r>
              <a:rPr lang="en-US" dirty="0" smtClean="0"/>
              <a:t>Infrastructure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5533826" y="1835076"/>
            <a:ext cx="3014339" cy="1785600"/>
          </a:xfrm>
        </p:spPr>
        <p:txBody>
          <a:bodyPr/>
          <a:lstStyle/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Turf fields inert</a:t>
            </a: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Sport projectiles</a:t>
            </a: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Hats, Bags</a:t>
            </a:r>
          </a:p>
          <a:p>
            <a:pPr marL="285750" indent="-285750">
              <a:lnSpc>
                <a:spcPct val="114000"/>
              </a:lnSpc>
              <a:buFont typeface="Arial" charset="0"/>
              <a:buChar char="•"/>
            </a:pPr>
            <a:r>
              <a:rPr lang="en-US" dirty="0"/>
              <a:t>Acoustic </a:t>
            </a:r>
            <a:r>
              <a:rPr lang="en-US" dirty="0" smtClean="0"/>
              <a:t>improvements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5533826" y="1446276"/>
            <a:ext cx="3014339" cy="388800"/>
          </a:xfrm>
        </p:spPr>
        <p:txBody>
          <a:bodyPr/>
          <a:lstStyle/>
          <a:p>
            <a:r>
              <a:rPr lang="en-US" dirty="0"/>
              <a:t>Sport, Music, and </a:t>
            </a:r>
            <a:r>
              <a:rPr lang="en-US" dirty="0" smtClean="0"/>
              <a:t>Apparel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3"/>
          </p:nvPr>
        </p:nvSpPr>
        <p:spPr>
          <a:xfrm>
            <a:off x="1070966" y="4247046"/>
            <a:ext cx="3247362" cy="17856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 smtClean="0"/>
              <a:t>Susceptible </a:t>
            </a:r>
            <a:r>
              <a:rPr lang="en-US" dirty="0"/>
              <a:t>to cross-contamination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Higher costs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Regain closure market </a:t>
            </a:r>
            <a:r>
              <a:rPr lang="en-US" dirty="0" smtClean="0"/>
              <a:t>share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4"/>
          </p:nvPr>
        </p:nvSpPr>
        <p:spPr>
          <a:xfrm>
            <a:off x="1070966" y="3856101"/>
            <a:ext cx="3247362" cy="388800"/>
          </a:xfrm>
        </p:spPr>
        <p:txBody>
          <a:bodyPr/>
          <a:lstStyle/>
          <a:p>
            <a:r>
              <a:rPr lang="en-US" dirty="0"/>
              <a:t>Closure </a:t>
            </a:r>
            <a:r>
              <a:rPr lang="en-US" dirty="0" smtClean="0"/>
              <a:t>Enhancements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5"/>
          </p:nvPr>
        </p:nvSpPr>
        <p:spPr>
          <a:xfrm>
            <a:off x="5533826" y="4261524"/>
            <a:ext cx="3014339" cy="1785600"/>
          </a:xfrm>
        </p:spPr>
        <p:txBody>
          <a:bodyPr/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IV Insulation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Chemical storage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dirty="0"/>
              <a:t>Other medical </a:t>
            </a:r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26"/>
          </p:nvPr>
        </p:nvSpPr>
        <p:spPr>
          <a:xfrm>
            <a:off x="5533826" y="3870579"/>
            <a:ext cx="3014339" cy="388800"/>
          </a:xfrm>
        </p:spPr>
        <p:txBody>
          <a:bodyPr/>
          <a:lstStyle/>
          <a:p>
            <a:r>
              <a:rPr lang="en-US" dirty="0" smtClean="0"/>
              <a:t>Pharmaceuticals</a:t>
            </a:r>
            <a:endParaRPr lang="en-US" dirty="0"/>
          </a:p>
        </p:txBody>
      </p:sp>
      <p:pic>
        <p:nvPicPr>
          <p:cNvPr id="11" name="Picture 10" descr="C:\Jane\USC Freshman 17-18\Marshall\KMPG Case Competition\houses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89"/>
          <a:stretch/>
        </p:blipFill>
        <p:spPr bwMode="auto">
          <a:xfrm>
            <a:off x="101426" y="1446276"/>
            <a:ext cx="860168" cy="72202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C:\Jane\USC Freshman 17-18\Marshall\KMPG Case Competition\shoes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30" b="21081"/>
          <a:stretch/>
        </p:blipFill>
        <p:spPr bwMode="auto">
          <a:xfrm>
            <a:off x="4526639" y="1446276"/>
            <a:ext cx="942064" cy="7012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 descr="C:\Jane\USC Freshman 17-18\Marshall\KMPG Case Competition\ivbag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8" b="12948"/>
          <a:stretch/>
        </p:blipFill>
        <p:spPr bwMode="auto">
          <a:xfrm>
            <a:off x="4629215" y="3856101"/>
            <a:ext cx="736912" cy="66484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10" t="22538" r="32108" b="34796"/>
          <a:stretch/>
        </p:blipFill>
        <p:spPr>
          <a:xfrm>
            <a:off x="245612" y="3787031"/>
            <a:ext cx="656989" cy="7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331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Implement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03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351" y="663386"/>
            <a:ext cx="7639200" cy="518400"/>
          </a:xfrm>
        </p:spPr>
        <p:txBody>
          <a:bodyPr/>
          <a:lstStyle/>
          <a:p>
            <a:r>
              <a:rPr lang="en-US" b="1" dirty="0" smtClean="0"/>
              <a:t>World Projections of Demand for Wine</a:t>
            </a:r>
            <a:endParaRPr lang="en-US" b="1" dirty="0"/>
          </a:p>
        </p:txBody>
      </p:sp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2209476638"/>
              </p:ext>
            </p:extLst>
          </p:nvPr>
        </p:nvGraphicFramePr>
        <p:xfrm>
          <a:off x="1158220" y="1418267"/>
          <a:ext cx="6943789" cy="47698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79642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99521" y="638897"/>
            <a:ext cx="8455507" cy="518400"/>
          </a:xfrm>
        </p:spPr>
        <p:txBody>
          <a:bodyPr/>
          <a:lstStyle/>
          <a:p>
            <a:r>
              <a:rPr lang="en-US" sz="4800" b="1" dirty="0" smtClean="0"/>
              <a:t>Implementation Timeline</a:t>
            </a:r>
            <a:endParaRPr lang="en-US" sz="48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278791" y="1157297"/>
            <a:ext cx="8725250" cy="5090119"/>
            <a:chOff x="215152" y="1040483"/>
            <a:chExt cx="11665939" cy="5169915"/>
          </a:xfrm>
        </p:grpSpPr>
        <p:sp>
          <p:nvSpPr>
            <p:cNvPr id="5" name="Rectangle 75"/>
            <p:cNvSpPr txBox="1"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265248" y="1305366"/>
              <a:ext cx="11465739" cy="69465"/>
            </a:xfrm>
            <a:prstGeom prst="rect">
              <a:avLst/>
            </a:prstGeom>
            <a:solidFill>
              <a:schemeClr val="accent1"/>
            </a:solidFill>
            <a:ln w="19050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81270" tIns="81270" rIns="81270" bIns="81270" anchor="ctr">
              <a:noAutofit/>
            </a:bodyPr>
            <a:lstStyle>
              <a:defPPr>
                <a:defRPr lang="en-US"/>
              </a:defPPr>
              <a:lvl1pPr>
                <a:defRPr sz="1050" b="1">
                  <a:solidFill>
                    <a:srgbClr val="004C33"/>
                  </a:solidFill>
                </a:defRPr>
              </a:lvl1pPr>
            </a:lstStyle>
            <a:p>
              <a:endParaRPr lang="en-US" sz="1100" dirty="0">
                <a:ea typeface="Arial" charset="0"/>
                <a:cs typeface="Arial" charset="0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1455756" y="1040483"/>
              <a:ext cx="425335" cy="5024698"/>
              <a:chOff x="1135541" y="776991"/>
              <a:chExt cx="238079" cy="5420347"/>
            </a:xfrm>
          </p:grpSpPr>
          <p:sp>
            <p:nvSpPr>
              <p:cNvPr id="62" name="Rectangle 21"/>
              <p:cNvSpPr txBox="1">
                <a:spLocks/>
              </p:cNvSpPr>
              <p:nvPr/>
            </p:nvSpPr>
            <p:spPr bwMode="gray">
              <a:xfrm>
                <a:off x="1135541" y="776991"/>
                <a:ext cx="238079" cy="1806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lvl="0" defTabSz="895350" eaLnBrk="1" hangingPunct="1">
                  <a:defRPr sz="900" b="1">
                    <a:solidFill>
                      <a:srgbClr val="0069AA"/>
                    </a:solidFill>
                    <a:latin typeface="+mn-lt"/>
                  </a:defRPr>
                </a:lvl1pPr>
                <a:lvl2pPr marL="193675" lvl="1" indent="-192088" defTabSz="895350" eaLnBrk="1" hangingPunct="1">
                  <a:spcBef>
                    <a:spcPts val="200"/>
                  </a:spcBef>
                  <a:buClr>
                    <a:srgbClr val="F58025"/>
                  </a:buClr>
                  <a:buSzPct val="125000"/>
                  <a:buFont typeface="Arial" charset="0"/>
                  <a:buChar char="▪"/>
                  <a:defRPr>
                    <a:solidFill>
                      <a:srgbClr val="0069AA"/>
                    </a:solidFill>
                    <a:latin typeface="+mn-lt"/>
                  </a:defRPr>
                </a:lvl2pPr>
                <a:lvl3pPr marL="374650" lvl="2" indent="-179388" defTabSz="895350" eaLnBrk="1" hangingPunct="1">
                  <a:buClr>
                    <a:srgbClr val="F58026"/>
                  </a:buClr>
                  <a:buFont typeface="Arial" charset="0"/>
                  <a:buChar char="–"/>
                  <a:defRPr sz="1600">
                    <a:solidFill>
                      <a:srgbClr val="0069AA"/>
                    </a:solidFill>
                    <a:latin typeface="+mn-lt"/>
                  </a:defRPr>
                </a:lvl3pPr>
                <a:lvl4pPr marL="519113" lvl="3" indent="-142875" defTabSz="895350" eaLnBrk="1" hangingPunct="1">
                  <a:buClr>
                    <a:srgbClr val="F58026"/>
                  </a:buClr>
                  <a:buFont typeface="Arial" charset="0"/>
                  <a:buChar char="▫"/>
                  <a:defRPr sz="1600">
                    <a:solidFill>
                      <a:srgbClr val="0069AA"/>
                    </a:solidFill>
                    <a:latin typeface="+mn-lt"/>
                  </a:defRPr>
                </a:lvl4pPr>
                <a:lvl5pPr marL="663575" lvl="4" indent="-142875" defTabSz="895350" eaLnBrk="1" hangingPunct="1">
                  <a:buClr>
                    <a:srgbClr val="F58026"/>
                  </a:buClr>
                  <a:buFont typeface="Arial" charset="0"/>
                  <a:buChar char="-"/>
                  <a:defRPr sz="1600">
                    <a:solidFill>
                      <a:srgbClr val="0069AA"/>
                    </a:solidFill>
                    <a:latin typeface="+mn-lt"/>
                  </a:defRPr>
                </a:lvl5pPr>
                <a:lvl6pPr marL="11207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6pPr>
                <a:lvl7pPr marL="15779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7pPr>
                <a:lvl8pPr marL="20351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8pPr>
                <a:lvl9pPr marL="24923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9pPr>
              </a:lstStyle>
              <a:p>
                <a:r>
                  <a:rPr lang="en-US" sz="1100" dirty="0" smtClean="0">
                    <a:solidFill>
                      <a:schemeClr val="accent1"/>
                    </a:solidFill>
                    <a:latin typeface="Arial" charset="0"/>
                    <a:ea typeface="Arial" charset="0"/>
                    <a:cs typeface="Arial" charset="0"/>
                  </a:rPr>
                  <a:t>2023</a:t>
                </a:r>
              </a:p>
            </p:txBody>
          </p:sp>
          <p:sp>
            <p:nvSpPr>
              <p:cNvPr id="63" name="Isosceles Triangle 27"/>
              <p:cNvSpPr/>
              <p:nvPr/>
            </p:nvSpPr>
            <p:spPr>
              <a:xfrm rot="10800000">
                <a:off x="1186192" y="960968"/>
                <a:ext cx="177502" cy="104163"/>
              </a:xfrm>
              <a:prstGeom prst="triangl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 err="1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64" name="Straight Connector 63"/>
              <p:cNvCxnSpPr>
                <a:cxnSpLocks/>
              </p:cNvCxnSpPr>
              <p:nvPr/>
            </p:nvCxnSpPr>
            <p:spPr bwMode="gray">
              <a:xfrm>
                <a:off x="1262493" y="1013338"/>
                <a:ext cx="0" cy="51840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7" name="Group 6"/>
            <p:cNvGrpSpPr/>
            <p:nvPr/>
          </p:nvGrpSpPr>
          <p:grpSpPr>
            <a:xfrm>
              <a:off x="9927797" y="1040483"/>
              <a:ext cx="425334" cy="5024699"/>
              <a:chOff x="1125634" y="776990"/>
              <a:chExt cx="280483" cy="5420348"/>
            </a:xfrm>
          </p:grpSpPr>
          <p:sp>
            <p:nvSpPr>
              <p:cNvPr id="59" name="Rectangle 21"/>
              <p:cNvSpPr txBox="1">
                <a:spLocks/>
              </p:cNvSpPr>
              <p:nvPr/>
            </p:nvSpPr>
            <p:spPr bwMode="gray">
              <a:xfrm>
                <a:off x="1125634" y="776990"/>
                <a:ext cx="280483" cy="1806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lvl="0" defTabSz="895350" eaLnBrk="1" hangingPunct="1">
                  <a:defRPr sz="900" b="1">
                    <a:solidFill>
                      <a:srgbClr val="0069AA"/>
                    </a:solidFill>
                    <a:latin typeface="+mn-lt"/>
                  </a:defRPr>
                </a:lvl1pPr>
                <a:lvl2pPr marL="193675" lvl="1" indent="-192088" defTabSz="895350" eaLnBrk="1" hangingPunct="1">
                  <a:spcBef>
                    <a:spcPts val="200"/>
                  </a:spcBef>
                  <a:buClr>
                    <a:srgbClr val="F58025"/>
                  </a:buClr>
                  <a:buSzPct val="125000"/>
                  <a:buFont typeface="Arial" charset="0"/>
                  <a:buChar char="▪"/>
                  <a:defRPr>
                    <a:solidFill>
                      <a:srgbClr val="0069AA"/>
                    </a:solidFill>
                    <a:latin typeface="+mn-lt"/>
                  </a:defRPr>
                </a:lvl2pPr>
                <a:lvl3pPr marL="374650" lvl="2" indent="-179388" defTabSz="895350" eaLnBrk="1" hangingPunct="1">
                  <a:buClr>
                    <a:srgbClr val="F58026"/>
                  </a:buClr>
                  <a:buFont typeface="Arial" charset="0"/>
                  <a:buChar char="–"/>
                  <a:defRPr sz="1600">
                    <a:solidFill>
                      <a:srgbClr val="0069AA"/>
                    </a:solidFill>
                    <a:latin typeface="+mn-lt"/>
                  </a:defRPr>
                </a:lvl3pPr>
                <a:lvl4pPr marL="519113" lvl="3" indent="-142875" defTabSz="895350" eaLnBrk="1" hangingPunct="1">
                  <a:buClr>
                    <a:srgbClr val="F58026"/>
                  </a:buClr>
                  <a:buFont typeface="Arial" charset="0"/>
                  <a:buChar char="▫"/>
                  <a:defRPr sz="1600">
                    <a:solidFill>
                      <a:srgbClr val="0069AA"/>
                    </a:solidFill>
                    <a:latin typeface="+mn-lt"/>
                  </a:defRPr>
                </a:lvl4pPr>
                <a:lvl5pPr marL="663575" lvl="4" indent="-142875" defTabSz="895350" eaLnBrk="1" hangingPunct="1">
                  <a:buClr>
                    <a:srgbClr val="F58026"/>
                  </a:buClr>
                  <a:buFont typeface="Arial" charset="0"/>
                  <a:buChar char="-"/>
                  <a:defRPr sz="1600">
                    <a:solidFill>
                      <a:srgbClr val="0069AA"/>
                    </a:solidFill>
                    <a:latin typeface="+mn-lt"/>
                  </a:defRPr>
                </a:lvl5pPr>
                <a:lvl6pPr marL="11207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6pPr>
                <a:lvl7pPr marL="15779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7pPr>
                <a:lvl8pPr marL="20351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8pPr>
                <a:lvl9pPr marL="24923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9pPr>
              </a:lstStyle>
              <a:p>
                <a:r>
                  <a:rPr lang="en-US" sz="1100" dirty="0" smtClean="0">
                    <a:solidFill>
                      <a:schemeClr val="accent1"/>
                    </a:solidFill>
                    <a:latin typeface="Arial" charset="0"/>
                    <a:ea typeface="Arial" charset="0"/>
                    <a:cs typeface="Arial" charset="0"/>
                  </a:rPr>
                  <a:t>2022</a:t>
                </a:r>
              </a:p>
            </p:txBody>
          </p:sp>
          <p:cxnSp>
            <p:nvCxnSpPr>
              <p:cNvPr id="60" name="Straight Connector 59"/>
              <p:cNvCxnSpPr>
                <a:cxnSpLocks/>
              </p:cNvCxnSpPr>
              <p:nvPr/>
            </p:nvCxnSpPr>
            <p:spPr bwMode="gray">
              <a:xfrm>
                <a:off x="1262493" y="1013338"/>
                <a:ext cx="0" cy="51840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61" name="Isosceles Triangle 27"/>
              <p:cNvSpPr/>
              <p:nvPr/>
            </p:nvSpPr>
            <p:spPr>
              <a:xfrm rot="10800000">
                <a:off x="1186192" y="960968"/>
                <a:ext cx="177502" cy="104163"/>
              </a:xfrm>
              <a:prstGeom prst="triangl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 err="1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9" name="Straight Connector 8"/>
            <p:cNvCxnSpPr>
              <a:cxnSpLocks/>
            </p:cNvCxnSpPr>
            <p:nvPr/>
          </p:nvCxnSpPr>
          <p:spPr bwMode="gray">
            <a:xfrm>
              <a:off x="10929743" y="1683007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>
              <a:cxnSpLocks/>
            </p:cNvCxnSpPr>
            <p:nvPr/>
          </p:nvCxnSpPr>
          <p:spPr bwMode="gray">
            <a:xfrm>
              <a:off x="10515011" y="1683007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>
              <a:cxnSpLocks/>
            </p:cNvCxnSpPr>
            <p:nvPr/>
          </p:nvCxnSpPr>
          <p:spPr bwMode="gray">
            <a:xfrm>
              <a:off x="11318879" y="1679538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2" name="Group 11"/>
            <p:cNvGrpSpPr/>
            <p:nvPr/>
          </p:nvGrpSpPr>
          <p:grpSpPr>
            <a:xfrm>
              <a:off x="8367639" y="1049362"/>
              <a:ext cx="425334" cy="5024699"/>
              <a:chOff x="1125634" y="776990"/>
              <a:chExt cx="280483" cy="5420348"/>
            </a:xfrm>
          </p:grpSpPr>
          <p:sp>
            <p:nvSpPr>
              <p:cNvPr id="56" name="Rectangle 21"/>
              <p:cNvSpPr txBox="1">
                <a:spLocks/>
              </p:cNvSpPr>
              <p:nvPr/>
            </p:nvSpPr>
            <p:spPr bwMode="gray">
              <a:xfrm>
                <a:off x="1125634" y="776990"/>
                <a:ext cx="280483" cy="1806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lvl="0" defTabSz="895350" eaLnBrk="1" hangingPunct="1">
                  <a:defRPr sz="900" b="1">
                    <a:solidFill>
                      <a:srgbClr val="0069AA"/>
                    </a:solidFill>
                    <a:latin typeface="+mn-lt"/>
                  </a:defRPr>
                </a:lvl1pPr>
                <a:lvl2pPr marL="193675" lvl="1" indent="-192088" defTabSz="895350" eaLnBrk="1" hangingPunct="1">
                  <a:spcBef>
                    <a:spcPts val="200"/>
                  </a:spcBef>
                  <a:buClr>
                    <a:srgbClr val="F58025"/>
                  </a:buClr>
                  <a:buSzPct val="125000"/>
                  <a:buFont typeface="Arial" charset="0"/>
                  <a:buChar char="▪"/>
                  <a:defRPr>
                    <a:solidFill>
                      <a:srgbClr val="0069AA"/>
                    </a:solidFill>
                    <a:latin typeface="+mn-lt"/>
                  </a:defRPr>
                </a:lvl2pPr>
                <a:lvl3pPr marL="374650" lvl="2" indent="-179388" defTabSz="895350" eaLnBrk="1" hangingPunct="1">
                  <a:buClr>
                    <a:srgbClr val="F58026"/>
                  </a:buClr>
                  <a:buFont typeface="Arial" charset="0"/>
                  <a:buChar char="–"/>
                  <a:defRPr sz="1600">
                    <a:solidFill>
                      <a:srgbClr val="0069AA"/>
                    </a:solidFill>
                    <a:latin typeface="+mn-lt"/>
                  </a:defRPr>
                </a:lvl3pPr>
                <a:lvl4pPr marL="519113" lvl="3" indent="-142875" defTabSz="895350" eaLnBrk="1" hangingPunct="1">
                  <a:buClr>
                    <a:srgbClr val="F58026"/>
                  </a:buClr>
                  <a:buFont typeface="Arial" charset="0"/>
                  <a:buChar char="▫"/>
                  <a:defRPr sz="1600">
                    <a:solidFill>
                      <a:srgbClr val="0069AA"/>
                    </a:solidFill>
                    <a:latin typeface="+mn-lt"/>
                  </a:defRPr>
                </a:lvl4pPr>
                <a:lvl5pPr marL="663575" lvl="4" indent="-142875" defTabSz="895350" eaLnBrk="1" hangingPunct="1">
                  <a:buClr>
                    <a:srgbClr val="F58026"/>
                  </a:buClr>
                  <a:buFont typeface="Arial" charset="0"/>
                  <a:buChar char="-"/>
                  <a:defRPr sz="1600">
                    <a:solidFill>
                      <a:srgbClr val="0069AA"/>
                    </a:solidFill>
                    <a:latin typeface="+mn-lt"/>
                  </a:defRPr>
                </a:lvl5pPr>
                <a:lvl6pPr marL="11207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6pPr>
                <a:lvl7pPr marL="15779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7pPr>
                <a:lvl8pPr marL="20351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8pPr>
                <a:lvl9pPr marL="24923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9pPr>
              </a:lstStyle>
              <a:p>
                <a:r>
                  <a:rPr lang="en-US" sz="1100" dirty="0" smtClean="0">
                    <a:solidFill>
                      <a:schemeClr val="accent1"/>
                    </a:solidFill>
                    <a:latin typeface="Arial" charset="0"/>
                    <a:ea typeface="Arial" charset="0"/>
                    <a:cs typeface="Arial" charset="0"/>
                  </a:rPr>
                  <a:t>2021</a:t>
                </a:r>
              </a:p>
            </p:txBody>
          </p:sp>
          <p:cxnSp>
            <p:nvCxnSpPr>
              <p:cNvPr id="57" name="Straight Connector 56"/>
              <p:cNvCxnSpPr>
                <a:cxnSpLocks/>
              </p:cNvCxnSpPr>
              <p:nvPr/>
            </p:nvCxnSpPr>
            <p:spPr bwMode="gray">
              <a:xfrm>
                <a:off x="1262493" y="1013338"/>
                <a:ext cx="0" cy="51840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8" name="Isosceles Triangle 27"/>
              <p:cNvSpPr/>
              <p:nvPr/>
            </p:nvSpPr>
            <p:spPr>
              <a:xfrm rot="10800000">
                <a:off x="1186192" y="960968"/>
                <a:ext cx="177502" cy="104163"/>
              </a:xfrm>
              <a:prstGeom prst="triangl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 err="1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13" name="Straight Connector 12"/>
            <p:cNvCxnSpPr>
              <a:cxnSpLocks/>
            </p:cNvCxnSpPr>
            <p:nvPr/>
          </p:nvCxnSpPr>
          <p:spPr bwMode="gray">
            <a:xfrm>
              <a:off x="9369586" y="1691886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>
              <a:cxnSpLocks/>
            </p:cNvCxnSpPr>
            <p:nvPr/>
          </p:nvCxnSpPr>
          <p:spPr bwMode="gray">
            <a:xfrm>
              <a:off x="8954853" y="1691886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>
              <a:cxnSpLocks/>
            </p:cNvCxnSpPr>
            <p:nvPr/>
          </p:nvCxnSpPr>
          <p:spPr bwMode="gray">
            <a:xfrm>
              <a:off x="9758721" y="1688417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6" name="Group 15"/>
            <p:cNvGrpSpPr/>
            <p:nvPr/>
          </p:nvGrpSpPr>
          <p:grpSpPr>
            <a:xfrm>
              <a:off x="6814727" y="1049362"/>
              <a:ext cx="425334" cy="5024699"/>
              <a:chOff x="1125634" y="776990"/>
              <a:chExt cx="280483" cy="5420348"/>
            </a:xfrm>
          </p:grpSpPr>
          <p:sp>
            <p:nvSpPr>
              <p:cNvPr id="53" name="Rectangle 21"/>
              <p:cNvSpPr txBox="1">
                <a:spLocks/>
              </p:cNvSpPr>
              <p:nvPr/>
            </p:nvSpPr>
            <p:spPr bwMode="gray">
              <a:xfrm>
                <a:off x="1125634" y="776990"/>
                <a:ext cx="280483" cy="1806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lvl="0" defTabSz="895350" eaLnBrk="1" hangingPunct="1">
                  <a:defRPr sz="900" b="1">
                    <a:solidFill>
                      <a:srgbClr val="0069AA"/>
                    </a:solidFill>
                    <a:latin typeface="+mn-lt"/>
                  </a:defRPr>
                </a:lvl1pPr>
                <a:lvl2pPr marL="193675" lvl="1" indent="-192088" defTabSz="895350" eaLnBrk="1" hangingPunct="1">
                  <a:spcBef>
                    <a:spcPts val="200"/>
                  </a:spcBef>
                  <a:buClr>
                    <a:srgbClr val="F58025"/>
                  </a:buClr>
                  <a:buSzPct val="125000"/>
                  <a:buFont typeface="Arial" charset="0"/>
                  <a:buChar char="▪"/>
                  <a:defRPr>
                    <a:solidFill>
                      <a:srgbClr val="0069AA"/>
                    </a:solidFill>
                    <a:latin typeface="+mn-lt"/>
                  </a:defRPr>
                </a:lvl2pPr>
                <a:lvl3pPr marL="374650" lvl="2" indent="-179388" defTabSz="895350" eaLnBrk="1" hangingPunct="1">
                  <a:buClr>
                    <a:srgbClr val="F58026"/>
                  </a:buClr>
                  <a:buFont typeface="Arial" charset="0"/>
                  <a:buChar char="–"/>
                  <a:defRPr sz="1600">
                    <a:solidFill>
                      <a:srgbClr val="0069AA"/>
                    </a:solidFill>
                    <a:latin typeface="+mn-lt"/>
                  </a:defRPr>
                </a:lvl3pPr>
                <a:lvl4pPr marL="519113" lvl="3" indent="-142875" defTabSz="895350" eaLnBrk="1" hangingPunct="1">
                  <a:buClr>
                    <a:srgbClr val="F58026"/>
                  </a:buClr>
                  <a:buFont typeface="Arial" charset="0"/>
                  <a:buChar char="▫"/>
                  <a:defRPr sz="1600">
                    <a:solidFill>
                      <a:srgbClr val="0069AA"/>
                    </a:solidFill>
                    <a:latin typeface="+mn-lt"/>
                  </a:defRPr>
                </a:lvl4pPr>
                <a:lvl5pPr marL="663575" lvl="4" indent="-142875" defTabSz="895350" eaLnBrk="1" hangingPunct="1">
                  <a:buClr>
                    <a:srgbClr val="F58026"/>
                  </a:buClr>
                  <a:buFont typeface="Arial" charset="0"/>
                  <a:buChar char="-"/>
                  <a:defRPr sz="1600">
                    <a:solidFill>
                      <a:srgbClr val="0069AA"/>
                    </a:solidFill>
                    <a:latin typeface="+mn-lt"/>
                  </a:defRPr>
                </a:lvl5pPr>
                <a:lvl6pPr marL="11207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6pPr>
                <a:lvl7pPr marL="15779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7pPr>
                <a:lvl8pPr marL="20351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8pPr>
                <a:lvl9pPr marL="24923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9pPr>
              </a:lstStyle>
              <a:p>
                <a:r>
                  <a:rPr lang="en-US" sz="1100" dirty="0" smtClean="0">
                    <a:solidFill>
                      <a:schemeClr val="accent1"/>
                    </a:solidFill>
                    <a:latin typeface="Arial" charset="0"/>
                    <a:ea typeface="Arial" charset="0"/>
                    <a:cs typeface="Arial" charset="0"/>
                  </a:rPr>
                  <a:t>2020</a:t>
                </a:r>
              </a:p>
            </p:txBody>
          </p:sp>
          <p:cxnSp>
            <p:nvCxnSpPr>
              <p:cNvPr id="54" name="Straight Connector 53"/>
              <p:cNvCxnSpPr>
                <a:cxnSpLocks/>
              </p:cNvCxnSpPr>
              <p:nvPr/>
            </p:nvCxnSpPr>
            <p:spPr bwMode="gray">
              <a:xfrm>
                <a:off x="1262493" y="1013338"/>
                <a:ext cx="0" cy="51840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5" name="Isosceles Triangle 27"/>
              <p:cNvSpPr/>
              <p:nvPr/>
            </p:nvSpPr>
            <p:spPr>
              <a:xfrm rot="10800000">
                <a:off x="1186192" y="960968"/>
                <a:ext cx="177502" cy="104163"/>
              </a:xfrm>
              <a:prstGeom prst="triangl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 err="1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17" name="Straight Connector 16"/>
            <p:cNvCxnSpPr>
              <a:cxnSpLocks/>
            </p:cNvCxnSpPr>
            <p:nvPr/>
          </p:nvCxnSpPr>
          <p:spPr bwMode="gray">
            <a:xfrm>
              <a:off x="7816673" y="1691886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>
              <a:cxnSpLocks/>
            </p:cNvCxnSpPr>
            <p:nvPr/>
          </p:nvCxnSpPr>
          <p:spPr bwMode="gray">
            <a:xfrm>
              <a:off x="7401941" y="1691886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>
              <a:cxnSpLocks/>
            </p:cNvCxnSpPr>
            <p:nvPr/>
          </p:nvCxnSpPr>
          <p:spPr bwMode="gray">
            <a:xfrm>
              <a:off x="8205809" y="1688417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0" name="Group 19"/>
            <p:cNvGrpSpPr/>
            <p:nvPr/>
          </p:nvGrpSpPr>
          <p:grpSpPr>
            <a:xfrm>
              <a:off x="5246041" y="1052669"/>
              <a:ext cx="425334" cy="5024699"/>
              <a:chOff x="1125634" y="776990"/>
              <a:chExt cx="280483" cy="5420348"/>
            </a:xfrm>
          </p:grpSpPr>
          <p:sp>
            <p:nvSpPr>
              <p:cNvPr id="50" name="Rectangle 21"/>
              <p:cNvSpPr txBox="1">
                <a:spLocks/>
              </p:cNvSpPr>
              <p:nvPr/>
            </p:nvSpPr>
            <p:spPr bwMode="gray">
              <a:xfrm>
                <a:off x="1125634" y="776990"/>
                <a:ext cx="280483" cy="1806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lvl="0" defTabSz="895350" eaLnBrk="1" hangingPunct="1">
                  <a:defRPr sz="900" b="1">
                    <a:solidFill>
                      <a:srgbClr val="0069AA"/>
                    </a:solidFill>
                    <a:latin typeface="+mn-lt"/>
                  </a:defRPr>
                </a:lvl1pPr>
                <a:lvl2pPr marL="193675" lvl="1" indent="-192088" defTabSz="895350" eaLnBrk="1" hangingPunct="1">
                  <a:spcBef>
                    <a:spcPts val="200"/>
                  </a:spcBef>
                  <a:buClr>
                    <a:srgbClr val="F58025"/>
                  </a:buClr>
                  <a:buSzPct val="125000"/>
                  <a:buFont typeface="Arial" charset="0"/>
                  <a:buChar char="▪"/>
                  <a:defRPr>
                    <a:solidFill>
                      <a:srgbClr val="0069AA"/>
                    </a:solidFill>
                    <a:latin typeface="+mn-lt"/>
                  </a:defRPr>
                </a:lvl2pPr>
                <a:lvl3pPr marL="374650" lvl="2" indent="-179388" defTabSz="895350" eaLnBrk="1" hangingPunct="1">
                  <a:buClr>
                    <a:srgbClr val="F58026"/>
                  </a:buClr>
                  <a:buFont typeface="Arial" charset="0"/>
                  <a:buChar char="–"/>
                  <a:defRPr sz="1600">
                    <a:solidFill>
                      <a:srgbClr val="0069AA"/>
                    </a:solidFill>
                    <a:latin typeface="+mn-lt"/>
                  </a:defRPr>
                </a:lvl3pPr>
                <a:lvl4pPr marL="519113" lvl="3" indent="-142875" defTabSz="895350" eaLnBrk="1" hangingPunct="1">
                  <a:buClr>
                    <a:srgbClr val="F58026"/>
                  </a:buClr>
                  <a:buFont typeface="Arial" charset="0"/>
                  <a:buChar char="▫"/>
                  <a:defRPr sz="1600">
                    <a:solidFill>
                      <a:srgbClr val="0069AA"/>
                    </a:solidFill>
                    <a:latin typeface="+mn-lt"/>
                  </a:defRPr>
                </a:lvl4pPr>
                <a:lvl5pPr marL="663575" lvl="4" indent="-142875" defTabSz="895350" eaLnBrk="1" hangingPunct="1">
                  <a:buClr>
                    <a:srgbClr val="F58026"/>
                  </a:buClr>
                  <a:buFont typeface="Arial" charset="0"/>
                  <a:buChar char="-"/>
                  <a:defRPr sz="1600">
                    <a:solidFill>
                      <a:srgbClr val="0069AA"/>
                    </a:solidFill>
                    <a:latin typeface="+mn-lt"/>
                  </a:defRPr>
                </a:lvl5pPr>
                <a:lvl6pPr marL="11207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6pPr>
                <a:lvl7pPr marL="15779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7pPr>
                <a:lvl8pPr marL="20351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8pPr>
                <a:lvl9pPr marL="24923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9pPr>
              </a:lstStyle>
              <a:p>
                <a:r>
                  <a:rPr lang="en-US" sz="1100" dirty="0" smtClean="0">
                    <a:solidFill>
                      <a:schemeClr val="accent1"/>
                    </a:solidFill>
                    <a:latin typeface="Arial" charset="0"/>
                    <a:ea typeface="Arial" charset="0"/>
                    <a:cs typeface="Arial" charset="0"/>
                  </a:rPr>
                  <a:t>2019</a:t>
                </a:r>
                <a:endParaRPr lang="en-US" sz="1100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51" name="Straight Connector 50"/>
              <p:cNvCxnSpPr>
                <a:cxnSpLocks/>
              </p:cNvCxnSpPr>
              <p:nvPr/>
            </p:nvCxnSpPr>
            <p:spPr bwMode="gray">
              <a:xfrm>
                <a:off x="1262493" y="1013338"/>
                <a:ext cx="0" cy="51840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52" name="Isosceles Triangle 27"/>
              <p:cNvSpPr/>
              <p:nvPr/>
            </p:nvSpPr>
            <p:spPr>
              <a:xfrm rot="10800000">
                <a:off x="1186192" y="960968"/>
                <a:ext cx="177502" cy="104163"/>
              </a:xfrm>
              <a:prstGeom prst="triangl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 err="1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1" name="Straight Connector 20"/>
            <p:cNvCxnSpPr>
              <a:cxnSpLocks/>
            </p:cNvCxnSpPr>
            <p:nvPr/>
          </p:nvCxnSpPr>
          <p:spPr bwMode="gray">
            <a:xfrm>
              <a:off x="6247987" y="1695193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>
              <a:cxnSpLocks/>
            </p:cNvCxnSpPr>
            <p:nvPr/>
          </p:nvCxnSpPr>
          <p:spPr bwMode="gray">
            <a:xfrm>
              <a:off x="5833255" y="1695193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>
              <a:cxnSpLocks/>
            </p:cNvCxnSpPr>
            <p:nvPr/>
          </p:nvCxnSpPr>
          <p:spPr bwMode="gray">
            <a:xfrm>
              <a:off x="6637123" y="1691724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4" name="Group 23"/>
            <p:cNvGrpSpPr/>
            <p:nvPr/>
          </p:nvGrpSpPr>
          <p:grpSpPr>
            <a:xfrm>
              <a:off x="3667245" y="1052669"/>
              <a:ext cx="425334" cy="5024699"/>
              <a:chOff x="1125634" y="776990"/>
              <a:chExt cx="280483" cy="5420348"/>
            </a:xfrm>
          </p:grpSpPr>
          <p:sp>
            <p:nvSpPr>
              <p:cNvPr id="47" name="Rectangle 21"/>
              <p:cNvSpPr txBox="1">
                <a:spLocks/>
              </p:cNvSpPr>
              <p:nvPr/>
            </p:nvSpPr>
            <p:spPr bwMode="gray">
              <a:xfrm>
                <a:off x="1125634" y="776990"/>
                <a:ext cx="280483" cy="1806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none" lIns="0" tIns="0" rIns="0" bIns="0" numCol="1" anchor="ctr" anchorCtr="0" compatLnSpc="1">
                <a:prstTxWarp prst="textNoShape">
                  <a:avLst/>
                </a:prstTxWarp>
                <a:spAutoFit/>
              </a:bodyPr>
              <a:lstStyle>
                <a:defPPr>
                  <a:defRPr lang="en-US"/>
                </a:defPPr>
                <a:lvl1pPr lvl="0" defTabSz="895350" eaLnBrk="1" hangingPunct="1">
                  <a:defRPr sz="900" b="1">
                    <a:solidFill>
                      <a:srgbClr val="0069AA"/>
                    </a:solidFill>
                    <a:latin typeface="+mn-lt"/>
                  </a:defRPr>
                </a:lvl1pPr>
                <a:lvl2pPr marL="193675" lvl="1" indent="-192088" defTabSz="895350" eaLnBrk="1" hangingPunct="1">
                  <a:spcBef>
                    <a:spcPts val="200"/>
                  </a:spcBef>
                  <a:buClr>
                    <a:srgbClr val="F58025"/>
                  </a:buClr>
                  <a:buSzPct val="125000"/>
                  <a:buFont typeface="Arial" charset="0"/>
                  <a:buChar char="▪"/>
                  <a:defRPr>
                    <a:solidFill>
                      <a:srgbClr val="0069AA"/>
                    </a:solidFill>
                    <a:latin typeface="+mn-lt"/>
                  </a:defRPr>
                </a:lvl2pPr>
                <a:lvl3pPr marL="374650" lvl="2" indent="-179388" defTabSz="895350" eaLnBrk="1" hangingPunct="1">
                  <a:buClr>
                    <a:srgbClr val="F58026"/>
                  </a:buClr>
                  <a:buFont typeface="Arial" charset="0"/>
                  <a:buChar char="–"/>
                  <a:defRPr sz="1600">
                    <a:solidFill>
                      <a:srgbClr val="0069AA"/>
                    </a:solidFill>
                    <a:latin typeface="+mn-lt"/>
                  </a:defRPr>
                </a:lvl3pPr>
                <a:lvl4pPr marL="519113" lvl="3" indent="-142875" defTabSz="895350" eaLnBrk="1" hangingPunct="1">
                  <a:buClr>
                    <a:srgbClr val="F58026"/>
                  </a:buClr>
                  <a:buFont typeface="Arial" charset="0"/>
                  <a:buChar char="▫"/>
                  <a:defRPr sz="1600">
                    <a:solidFill>
                      <a:srgbClr val="0069AA"/>
                    </a:solidFill>
                    <a:latin typeface="+mn-lt"/>
                  </a:defRPr>
                </a:lvl4pPr>
                <a:lvl5pPr marL="663575" lvl="4" indent="-142875" defTabSz="895350" eaLnBrk="1" hangingPunct="1">
                  <a:buClr>
                    <a:srgbClr val="F58026"/>
                  </a:buClr>
                  <a:buFont typeface="Arial" charset="0"/>
                  <a:buChar char="-"/>
                  <a:defRPr sz="1600">
                    <a:solidFill>
                      <a:srgbClr val="0069AA"/>
                    </a:solidFill>
                    <a:latin typeface="+mn-lt"/>
                  </a:defRPr>
                </a:lvl5pPr>
                <a:lvl6pPr marL="11207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6pPr>
                <a:lvl7pPr marL="15779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7pPr>
                <a:lvl8pPr marL="20351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8pPr>
                <a:lvl9pPr marL="2492375" indent="-142875" defTabSz="895350" fontAlgn="base">
                  <a:spcBef>
                    <a:spcPct val="0"/>
                  </a:spcBef>
                  <a:spcAft>
                    <a:spcPct val="0"/>
                  </a:spcAft>
                  <a:buClr>
                    <a:schemeClr val="tx2"/>
                  </a:buClr>
                  <a:buFont typeface="Arial" charset="0"/>
                  <a:buChar char="-"/>
                  <a:defRPr sz="1600">
                    <a:latin typeface="+mn-lt"/>
                  </a:defRPr>
                </a:lvl9pPr>
              </a:lstStyle>
              <a:p>
                <a:r>
                  <a:rPr lang="en-US" sz="1100" dirty="0" smtClean="0">
                    <a:solidFill>
                      <a:schemeClr val="accent1"/>
                    </a:solidFill>
                    <a:latin typeface="Arial" charset="0"/>
                    <a:ea typeface="Arial" charset="0"/>
                    <a:cs typeface="Arial" charset="0"/>
                  </a:rPr>
                  <a:t>2018</a:t>
                </a:r>
                <a:endParaRPr lang="en-US" sz="1100" dirty="0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48" name="Straight Connector 47"/>
              <p:cNvCxnSpPr>
                <a:cxnSpLocks/>
              </p:cNvCxnSpPr>
              <p:nvPr/>
            </p:nvCxnSpPr>
            <p:spPr bwMode="gray">
              <a:xfrm>
                <a:off x="1262493" y="1013338"/>
                <a:ext cx="0" cy="51840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49" name="Isosceles Triangle 27"/>
              <p:cNvSpPr/>
              <p:nvPr/>
            </p:nvSpPr>
            <p:spPr>
              <a:xfrm rot="10800000">
                <a:off x="1186192" y="960968"/>
                <a:ext cx="177502" cy="104163"/>
              </a:xfrm>
              <a:prstGeom prst="triangle">
                <a:avLst/>
              </a:prstGeom>
              <a:solidFill>
                <a:schemeClr val="accent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 err="1">
                  <a:solidFill>
                    <a:schemeClr val="accent1"/>
                  </a:solidFill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cxnSp>
          <p:nvCxnSpPr>
            <p:cNvPr id="25" name="Straight Connector 24"/>
            <p:cNvCxnSpPr>
              <a:cxnSpLocks/>
            </p:cNvCxnSpPr>
            <p:nvPr/>
          </p:nvCxnSpPr>
          <p:spPr bwMode="gray">
            <a:xfrm>
              <a:off x="4669191" y="1679848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>
              <a:cxnSpLocks/>
            </p:cNvCxnSpPr>
            <p:nvPr/>
          </p:nvCxnSpPr>
          <p:spPr bwMode="gray">
            <a:xfrm>
              <a:off x="4254459" y="1679848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>
              <a:cxnSpLocks/>
            </p:cNvCxnSpPr>
            <p:nvPr/>
          </p:nvCxnSpPr>
          <p:spPr bwMode="gray">
            <a:xfrm>
              <a:off x="5038448" y="1683007"/>
              <a:ext cx="0" cy="451520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>
              <a:cxnSpLocks/>
            </p:cNvCxnSpPr>
            <p:nvPr/>
          </p:nvCxnSpPr>
          <p:spPr bwMode="gray">
            <a:xfrm flipH="1">
              <a:off x="225366" y="2635246"/>
              <a:ext cx="11457195" cy="2413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>
              <a:cxnSpLocks/>
            </p:cNvCxnSpPr>
            <p:nvPr/>
          </p:nvCxnSpPr>
          <p:spPr bwMode="gray">
            <a:xfrm flipH="1">
              <a:off x="246904" y="3068144"/>
              <a:ext cx="1146535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cxnSpLocks/>
            </p:cNvCxnSpPr>
            <p:nvPr/>
          </p:nvCxnSpPr>
          <p:spPr bwMode="gray">
            <a:xfrm flipH="1">
              <a:off x="3893660" y="3533752"/>
              <a:ext cx="778890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cxnSpLocks/>
            </p:cNvCxnSpPr>
            <p:nvPr/>
          </p:nvCxnSpPr>
          <p:spPr bwMode="gray">
            <a:xfrm flipH="1">
              <a:off x="3903442" y="1795651"/>
              <a:ext cx="7779118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accent1">
                  <a:lumMod val="7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cxnSpLocks/>
            </p:cNvCxnSpPr>
            <p:nvPr/>
          </p:nvCxnSpPr>
          <p:spPr bwMode="gray">
            <a:xfrm flipH="1">
              <a:off x="255035" y="4874722"/>
              <a:ext cx="1141731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cxnSpLocks/>
            </p:cNvCxnSpPr>
            <p:nvPr/>
          </p:nvCxnSpPr>
          <p:spPr bwMode="gray">
            <a:xfrm flipH="1">
              <a:off x="215152" y="5271054"/>
              <a:ext cx="11457195" cy="2413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cxnSpLocks/>
            </p:cNvCxnSpPr>
            <p:nvPr/>
          </p:nvCxnSpPr>
          <p:spPr bwMode="gray">
            <a:xfrm flipH="1">
              <a:off x="236690" y="5729017"/>
              <a:ext cx="11465351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cxnSpLocks/>
            </p:cNvCxnSpPr>
            <p:nvPr/>
          </p:nvCxnSpPr>
          <p:spPr bwMode="gray">
            <a:xfrm flipH="1">
              <a:off x="225366" y="4423508"/>
              <a:ext cx="11446982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8" name="Rectangle 37"/>
            <p:cNvSpPr/>
            <p:nvPr/>
          </p:nvSpPr>
          <p:spPr>
            <a:xfrm>
              <a:off x="3880107" y="5336926"/>
              <a:ext cx="3131949" cy="27862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rgbClr val="21A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3878139" y="3946019"/>
              <a:ext cx="5870372" cy="27862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rgbClr val="21A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247228" y="5743815"/>
              <a:ext cx="4692727" cy="27862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rgbClr val="21A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cxnSp>
          <p:nvCxnSpPr>
            <p:cNvPr id="42" name="Straight Connector 41"/>
            <p:cNvCxnSpPr>
              <a:cxnSpLocks/>
            </p:cNvCxnSpPr>
            <p:nvPr/>
          </p:nvCxnSpPr>
          <p:spPr bwMode="gray">
            <a:xfrm flipH="1">
              <a:off x="215152" y="2565717"/>
              <a:ext cx="11447006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3" name="Rectangle 42"/>
            <p:cNvSpPr/>
            <p:nvPr/>
          </p:nvSpPr>
          <p:spPr>
            <a:xfrm>
              <a:off x="3884993" y="2063180"/>
              <a:ext cx="4690184" cy="2786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rgbClr val="008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3884993" y="2653704"/>
              <a:ext cx="2269921" cy="278620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solidFill>
                <a:srgbClr val="008BE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40760" y="5000810"/>
              <a:ext cx="3597793" cy="1157005"/>
            </a:xfrm>
            <a:prstGeom prst="rect">
              <a:avLst/>
            </a:prstGeom>
            <a:solidFill>
              <a:srgbClr val="5A8CCA"/>
            </a:solidFill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40000"/>
                </a:lnSpc>
              </a:pPr>
              <a:r>
                <a:rPr lang="en-GB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Partner</a:t>
              </a:r>
              <a:endParaRPr lang="en-GB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40000"/>
                </a:lnSpc>
                <a:buFont typeface="Wingdings" panose="05000000000000000000" pitchFamily="2" charset="2"/>
                <a:buChar char="§"/>
              </a:pPr>
              <a:r>
                <a:rPr lang="en-GB" sz="140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F</a:t>
              </a:r>
              <a:r>
                <a:rPr lang="en-GB" sz="14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ind Potential Partners</a:t>
              </a:r>
            </a:p>
            <a:p>
              <a:pPr marL="285750" indent="-285750">
                <a:lnSpc>
                  <a:spcPct val="140000"/>
                </a:lnSpc>
                <a:buFont typeface="Wingdings" panose="05000000000000000000" pitchFamily="2" charset="2"/>
                <a:buChar char="§"/>
              </a:pPr>
              <a:r>
                <a:rPr lang="en-GB" sz="14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Form agreements</a:t>
              </a:r>
              <a:endParaRPr lang="en-GB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826465" y="4430906"/>
              <a:ext cx="4835692" cy="27862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solidFill>
                <a:srgbClr val="21A5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35893" y="1449398"/>
              <a:ext cx="3597793" cy="2026179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40000"/>
                </a:lnSpc>
              </a:pPr>
              <a:r>
                <a:rPr lang="en-GB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Expand</a:t>
              </a:r>
              <a:endParaRPr lang="en-GB" sz="14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  <a:p>
              <a:pPr marL="285750" indent="-285750">
                <a:lnSpc>
                  <a:spcPct val="140000"/>
                </a:lnSpc>
                <a:buFont typeface="Wingdings" panose="05000000000000000000" pitchFamily="2" charset="2"/>
                <a:buChar char="§"/>
              </a:pPr>
              <a:r>
                <a:rPr lang="en-GB" sz="14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Establish presence current markets by customizing</a:t>
              </a:r>
            </a:p>
            <a:p>
              <a:pPr marL="285750" indent="-285750">
                <a:lnSpc>
                  <a:spcPct val="140000"/>
                </a:lnSpc>
                <a:buFont typeface="Wingdings" panose="05000000000000000000" pitchFamily="2" charset="2"/>
                <a:buChar char="§"/>
              </a:pPr>
              <a:r>
                <a:rPr lang="en-GB" sz="14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Analyse and explore new markets for expansion</a:t>
              </a:r>
            </a:p>
            <a:p>
              <a:pPr marL="285750" indent="-285750">
                <a:lnSpc>
                  <a:spcPct val="140000"/>
                </a:lnSpc>
                <a:buFont typeface="Wingdings" panose="05000000000000000000" pitchFamily="2" charset="2"/>
                <a:buChar char="§"/>
              </a:pPr>
              <a:r>
                <a:rPr lang="en-GB" sz="14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Enter new markets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4296" y="3545584"/>
              <a:ext cx="3600221" cy="1377119"/>
            </a:xfrm>
            <a:prstGeom prst="rect">
              <a:avLst/>
            </a:prstGeom>
            <a:solidFill>
              <a:srgbClr val="059AFF"/>
            </a:solidFill>
            <a:ln w="1905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>
                <a:lnSpc>
                  <a:spcPct val="114000"/>
                </a:lnSpc>
              </a:pPr>
              <a:r>
                <a:rPr lang="en-GB" b="1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Innovate</a:t>
              </a:r>
            </a:p>
            <a:p>
              <a:pPr marL="285750" indent="-285750">
                <a:lnSpc>
                  <a:spcPct val="114000"/>
                </a:lnSpc>
                <a:buFont typeface="Wingdings" panose="05000000000000000000" pitchFamily="2" charset="2"/>
                <a:buChar char="§"/>
              </a:pPr>
              <a:r>
                <a:rPr lang="en-GB" sz="13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Research and develop new uses of the cork</a:t>
              </a:r>
            </a:p>
            <a:p>
              <a:pPr marL="285750" indent="-285750">
                <a:lnSpc>
                  <a:spcPct val="114000"/>
                </a:lnSpc>
                <a:buFont typeface="Wingdings" panose="05000000000000000000" pitchFamily="2" charset="2"/>
                <a:buChar char="§"/>
              </a:pPr>
              <a:r>
                <a:rPr lang="en-GB" sz="1300" dirty="0" smtClean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</a:rPr>
                <a:t>Create and market new products</a:t>
              </a:r>
              <a:endParaRPr lang="en-GB" sz="13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65" name="Rectangle 64"/>
          <p:cNvSpPr/>
          <p:nvPr/>
        </p:nvSpPr>
        <p:spPr>
          <a:xfrm>
            <a:off x="5081946" y="3237822"/>
            <a:ext cx="3765970" cy="2743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8B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977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91727" y="570334"/>
            <a:ext cx="8760541" cy="518400"/>
          </a:xfrm>
        </p:spPr>
        <p:txBody>
          <a:bodyPr/>
          <a:lstStyle/>
          <a:p>
            <a:r>
              <a:rPr lang="en-US" sz="4800" b="1" dirty="0" err="1" smtClean="0"/>
              <a:t>Corticeira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Amorim</a:t>
            </a:r>
            <a:r>
              <a:rPr lang="en-US" sz="4800" b="1" dirty="0" smtClean="0"/>
              <a:t> should expand, innovate, and partner </a:t>
            </a:r>
            <a:endParaRPr lang="en-US" sz="4800" b="1" dirty="0"/>
          </a:p>
        </p:txBody>
      </p:sp>
      <p:grpSp>
        <p:nvGrpSpPr>
          <p:cNvPr id="3" name="Group 2"/>
          <p:cNvGrpSpPr/>
          <p:nvPr/>
        </p:nvGrpSpPr>
        <p:grpSpPr>
          <a:xfrm>
            <a:off x="262521" y="1317560"/>
            <a:ext cx="3743141" cy="4866653"/>
            <a:chOff x="309716" y="1317561"/>
            <a:chExt cx="3937819" cy="4866653"/>
          </a:xfrm>
        </p:grpSpPr>
        <p:grpSp>
          <p:nvGrpSpPr>
            <p:cNvPr id="5" name="Group 4"/>
            <p:cNvGrpSpPr/>
            <p:nvPr/>
          </p:nvGrpSpPr>
          <p:grpSpPr>
            <a:xfrm>
              <a:off x="309716" y="1317561"/>
              <a:ext cx="3937819" cy="1505987"/>
              <a:chOff x="309716" y="1317561"/>
              <a:chExt cx="3937819" cy="1505987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914399" y="1317561"/>
                <a:ext cx="3333136" cy="1505987"/>
                <a:chOff x="749218" y="1776510"/>
                <a:chExt cx="2383339" cy="1220362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749218" y="1776510"/>
                  <a:ext cx="2383339" cy="370855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sz="1500" b="1" dirty="0" smtClean="0">
                      <a:solidFill>
                        <a:schemeClr val="bg1"/>
                      </a:solidFill>
                    </a:rPr>
                    <a:t>EXPAND</a:t>
                  </a: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749218" y="2147365"/>
                  <a:ext cx="2383339" cy="84950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l">
                    <a:lnSpc>
                      <a:spcPct val="125000"/>
                    </a:lnSpc>
                  </a:pPr>
                  <a:r>
                    <a:rPr lang="en-US" sz="1500" b="1" dirty="0" smtClean="0">
                      <a:solidFill>
                        <a:schemeClr val="bg1"/>
                      </a:solidFill>
                    </a:rPr>
                    <a:t>Expand</a:t>
                  </a:r>
                  <a:r>
                    <a:rPr lang="en-US" sz="1500" dirty="0" smtClean="0">
                      <a:solidFill>
                        <a:schemeClr val="tx1"/>
                      </a:solidFill>
                    </a:rPr>
                    <a:t> into new markets through manufacturing customized cork</a:t>
                  </a:r>
                </a:p>
              </p:txBody>
            </p:sp>
          </p:grpSp>
          <p:sp>
            <p:nvSpPr>
              <p:cNvPr id="29" name="Oval 28"/>
              <p:cNvSpPr/>
              <p:nvPr/>
            </p:nvSpPr>
            <p:spPr>
              <a:xfrm>
                <a:off x="309716" y="1317561"/>
                <a:ext cx="427703" cy="3980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tx1"/>
                    </a:solidFill>
                    <a:latin typeface="Helvetica" panose="020B0604020202020204" pitchFamily="34" charset="0"/>
                    <a:cs typeface="Helvetica" panose="020B0604020202020204" pitchFamily="34" charset="0"/>
                  </a:rPr>
                  <a:t>1</a:t>
                </a: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>
              <a:off x="309716" y="2997894"/>
              <a:ext cx="3937819" cy="1505987"/>
              <a:chOff x="309716" y="2997894"/>
              <a:chExt cx="3937819" cy="1505987"/>
            </a:xfrm>
          </p:grpSpPr>
          <p:grpSp>
            <p:nvGrpSpPr>
              <p:cNvPr id="33" name="Group 32"/>
              <p:cNvGrpSpPr/>
              <p:nvPr/>
            </p:nvGrpSpPr>
            <p:grpSpPr>
              <a:xfrm>
                <a:off x="914399" y="2997894"/>
                <a:ext cx="3333136" cy="1505987"/>
                <a:chOff x="749218" y="1776510"/>
                <a:chExt cx="2383339" cy="1220362"/>
              </a:xfrm>
            </p:grpSpPr>
            <p:sp>
              <p:nvSpPr>
                <p:cNvPr id="35" name="Rectangle 34"/>
                <p:cNvSpPr/>
                <p:nvPr/>
              </p:nvSpPr>
              <p:spPr>
                <a:xfrm>
                  <a:off x="749218" y="1776510"/>
                  <a:ext cx="2383339" cy="370855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sz="1500" b="1" dirty="0" smtClean="0">
                      <a:solidFill>
                        <a:schemeClr val="bg1"/>
                      </a:solidFill>
                    </a:rPr>
                    <a:t>INNOVATE</a:t>
                  </a:r>
                </a:p>
              </p:txBody>
            </p:sp>
            <p:sp>
              <p:nvSpPr>
                <p:cNvPr id="36" name="Rectangle 35"/>
                <p:cNvSpPr/>
                <p:nvPr/>
              </p:nvSpPr>
              <p:spPr>
                <a:xfrm>
                  <a:off x="749218" y="2147365"/>
                  <a:ext cx="2383339" cy="84950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l">
                    <a:lnSpc>
                      <a:spcPct val="125000"/>
                    </a:lnSpc>
                  </a:pPr>
                  <a:r>
                    <a:rPr lang="en-US" sz="1500" b="1" dirty="0" smtClean="0">
                      <a:solidFill>
                        <a:schemeClr val="bg1"/>
                      </a:solidFill>
                    </a:rPr>
                    <a:t>Innovate</a:t>
                  </a:r>
                  <a:r>
                    <a:rPr lang="en-US" sz="1500" dirty="0" smtClean="0">
                      <a:solidFill>
                        <a:schemeClr val="tx1"/>
                      </a:solidFill>
                    </a:rPr>
                    <a:t> through new products for interior design and other industries</a:t>
                  </a:r>
                </a:p>
              </p:txBody>
            </p:sp>
          </p:grpSp>
          <p:sp>
            <p:nvSpPr>
              <p:cNvPr id="34" name="Oval 33"/>
              <p:cNvSpPr/>
              <p:nvPr/>
            </p:nvSpPr>
            <p:spPr>
              <a:xfrm>
                <a:off x="309716" y="2997894"/>
                <a:ext cx="427703" cy="3980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20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309716" y="4678227"/>
              <a:ext cx="3937819" cy="1505987"/>
              <a:chOff x="309716" y="4678227"/>
              <a:chExt cx="3937819" cy="1505987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914399" y="4678227"/>
                <a:ext cx="3333136" cy="1505987"/>
                <a:chOff x="749218" y="1776510"/>
                <a:chExt cx="2383339" cy="1220362"/>
              </a:xfrm>
            </p:grpSpPr>
            <p:sp>
              <p:nvSpPr>
                <p:cNvPr id="40" name="Rectangle 39"/>
                <p:cNvSpPr/>
                <p:nvPr/>
              </p:nvSpPr>
              <p:spPr>
                <a:xfrm>
                  <a:off x="749218" y="1776510"/>
                  <a:ext cx="2383339" cy="370855"/>
                </a:xfrm>
                <a:prstGeom prst="rect">
                  <a:avLst/>
                </a:pr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sz="1500" b="1" dirty="0" smtClean="0">
                      <a:solidFill>
                        <a:schemeClr val="bg1"/>
                      </a:solidFill>
                    </a:rPr>
                    <a:t>PARTNER</a:t>
                  </a:r>
                </a:p>
              </p:txBody>
            </p:sp>
            <p:sp>
              <p:nvSpPr>
                <p:cNvPr id="41" name="Rectangle 40"/>
                <p:cNvSpPr/>
                <p:nvPr/>
              </p:nvSpPr>
              <p:spPr>
                <a:xfrm>
                  <a:off x="749218" y="2147365"/>
                  <a:ext cx="2383339" cy="849507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l">
                    <a:lnSpc>
                      <a:spcPct val="125000"/>
                    </a:lnSpc>
                  </a:pPr>
                  <a:r>
                    <a:rPr lang="en-US" sz="1500" b="1" dirty="0" smtClean="0">
                      <a:solidFill>
                        <a:schemeClr val="bg1"/>
                      </a:solidFill>
                    </a:rPr>
                    <a:t>Partner</a:t>
                  </a:r>
                  <a:r>
                    <a:rPr lang="en-US" sz="1500" b="1" dirty="0" smtClean="0">
                      <a:solidFill>
                        <a:schemeClr val="tx1"/>
                      </a:solidFill>
                    </a:rPr>
                    <a:t> </a:t>
                  </a:r>
                  <a:r>
                    <a:rPr lang="en-US" sz="1500" dirty="0" smtClean="0">
                      <a:solidFill>
                        <a:schemeClr val="tx1"/>
                      </a:solidFill>
                    </a:rPr>
                    <a:t>with production companies to agree on as exclusive supplier </a:t>
                  </a:r>
                </a:p>
              </p:txBody>
            </p:sp>
          </p:grpSp>
          <p:sp>
            <p:nvSpPr>
              <p:cNvPr id="39" name="Oval 38"/>
              <p:cNvSpPr/>
              <p:nvPr/>
            </p:nvSpPr>
            <p:spPr>
              <a:xfrm>
                <a:off x="309716" y="4678227"/>
                <a:ext cx="427703" cy="398025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ctr"/>
                <a:r>
                  <a:rPr 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sz="2000" b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4826921" y="1317560"/>
            <a:ext cx="4070556" cy="4866653"/>
            <a:chOff x="4571998" y="1317560"/>
            <a:chExt cx="4070556" cy="4866653"/>
          </a:xfrm>
        </p:grpSpPr>
        <p:grpSp>
          <p:nvGrpSpPr>
            <p:cNvPr id="2" name="Group 1"/>
            <p:cNvGrpSpPr/>
            <p:nvPr/>
          </p:nvGrpSpPr>
          <p:grpSpPr>
            <a:xfrm>
              <a:off x="4571998" y="1317560"/>
              <a:ext cx="182345" cy="4866653"/>
              <a:chOff x="4571998" y="1317560"/>
              <a:chExt cx="182345" cy="4866653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rot="16200000" flipV="1">
                <a:off x="3606394" y="2283173"/>
                <a:ext cx="1948575" cy="17349"/>
              </a:xfrm>
              <a:prstGeom prst="lin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Triangle 62"/>
              <p:cNvSpPr/>
              <p:nvPr/>
            </p:nvSpPr>
            <p:spPr>
              <a:xfrm rot="5400000" flipH="1">
                <a:off x="4372545" y="3621737"/>
                <a:ext cx="581252" cy="182345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45" name="Straight Connector 44"/>
              <p:cNvCxnSpPr/>
              <p:nvPr/>
            </p:nvCxnSpPr>
            <p:spPr>
              <a:xfrm rot="16200000" flipV="1">
                <a:off x="3559742" y="5171948"/>
                <a:ext cx="2024529" cy="1"/>
              </a:xfrm>
              <a:prstGeom prst="lin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7" name="Rectangle 46"/>
            <p:cNvSpPr/>
            <p:nvPr/>
          </p:nvSpPr>
          <p:spPr>
            <a:xfrm>
              <a:off x="4955457" y="1320329"/>
              <a:ext cx="3687097" cy="56285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/>
              <a:r>
                <a:rPr lang="en-US" b="1" dirty="0" smtClean="0">
                  <a:solidFill>
                    <a:schemeClr val="bg1"/>
                  </a:solidFill>
                </a:rPr>
                <a:t>3 Part Strategy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955456" y="1883179"/>
              <a:ext cx="3687097" cy="43010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§"/>
              </a:pPr>
              <a:endParaRPr lang="en-US" sz="16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§"/>
              </a:pPr>
              <a:r>
                <a:rPr lang="en-US" sz="1600" dirty="0" smtClean="0">
                  <a:solidFill>
                    <a:schemeClr val="tx1"/>
                  </a:solidFill>
                </a:rPr>
                <a:t>Although demand for wine is rising within current markets, there are untapped potential markets for growth in new countries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>
                <a:lnSpc>
                  <a:spcPct val="125000"/>
                </a:lnSpc>
              </a:pPr>
              <a:endParaRPr lang="en-US" sz="1600" dirty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§"/>
              </a:pPr>
              <a:r>
                <a:rPr lang="en-US" sz="1600" dirty="0">
                  <a:solidFill>
                    <a:schemeClr val="tx1"/>
                  </a:solidFill>
                </a:rPr>
                <a:t>Become the new alternative material for </a:t>
              </a:r>
              <a:r>
                <a:rPr lang="en-US" sz="1600" dirty="0" smtClean="0">
                  <a:solidFill>
                    <a:schemeClr val="tx1"/>
                  </a:solidFill>
                </a:rPr>
                <a:t>real estate, athletics, and pharmaceuticals in order to diversify </a:t>
              </a:r>
              <a:r>
                <a:rPr lang="en-US" sz="1600" dirty="0" err="1" smtClean="0">
                  <a:solidFill>
                    <a:schemeClr val="tx1"/>
                  </a:solidFill>
                </a:rPr>
                <a:t>Amorim’s</a:t>
              </a:r>
              <a:r>
                <a:rPr lang="en-US" sz="1600" dirty="0" smtClean="0">
                  <a:solidFill>
                    <a:schemeClr val="tx1"/>
                  </a:solidFill>
                </a:rPr>
                <a:t> product offerings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>
                <a:lnSpc>
                  <a:spcPct val="125000"/>
                </a:lnSpc>
              </a:pPr>
              <a:endParaRPr lang="en-US" sz="1600" dirty="0" smtClean="0">
                <a:solidFill>
                  <a:schemeClr val="tx1"/>
                </a:solidFill>
              </a:endParaRPr>
            </a:p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§"/>
              </a:pPr>
              <a:r>
                <a:rPr lang="en-US" sz="1600" dirty="0" smtClean="0">
                  <a:solidFill>
                    <a:schemeClr val="tx1"/>
                  </a:solidFill>
                </a:rPr>
                <a:t>Partnerships </a:t>
              </a:r>
              <a:r>
                <a:rPr lang="en-US" sz="1600" dirty="0">
                  <a:solidFill>
                    <a:schemeClr val="tx1"/>
                  </a:solidFill>
                </a:rPr>
                <a:t>and agreements with wine manufacturers, </a:t>
              </a:r>
              <a:r>
                <a:rPr lang="en-US" sz="1600" dirty="0" smtClean="0">
                  <a:solidFill>
                    <a:schemeClr val="tx1"/>
                  </a:solidFill>
                </a:rPr>
                <a:t>construction and biomedical companies</a:t>
              </a:r>
              <a:endParaRPr lang="en-US" sz="1600" dirty="0">
                <a:solidFill>
                  <a:schemeClr val="tx1"/>
                </a:solidFill>
              </a:endParaRPr>
            </a:p>
            <a:p>
              <a:pPr>
                <a:lnSpc>
                  <a:spcPct val="125000"/>
                </a:lnSpc>
              </a:pPr>
              <a:endParaRPr lang="en-US" sz="1600" dirty="0">
                <a:solidFill>
                  <a:schemeClr val="tx1"/>
                </a:solidFill>
              </a:endParaRPr>
            </a:p>
            <a:p>
              <a:pPr algn="l"/>
              <a:endParaRPr lang="en-US" sz="1600" dirty="0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25" name="Picture 24" descr="C:\Jane\USC Freshman 17-18\Marshall\KMPG Case Competition\expand.pn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t="1798" r="8123" b="15598"/>
          <a:stretch/>
        </p:blipFill>
        <p:spPr bwMode="auto">
          <a:xfrm>
            <a:off x="4133999" y="1290319"/>
            <a:ext cx="542829" cy="51213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7" name="Picture 26" descr="C:\Jane\USC Freshman 17-18\Marshall\KMPG Case Competition\innovate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967" r="19300" b="18509"/>
          <a:stretch/>
        </p:blipFill>
        <p:spPr bwMode="auto">
          <a:xfrm>
            <a:off x="4185772" y="2965646"/>
            <a:ext cx="440028" cy="4899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2" name="Picture 31" descr="C:\Jane\USC Freshman 17-18\Marshall\KMPG Case Competition\partner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" t="5310" r="5049" b="17335"/>
          <a:stretch/>
        </p:blipFill>
        <p:spPr bwMode="auto">
          <a:xfrm>
            <a:off x="4116489" y="4678226"/>
            <a:ext cx="585202" cy="50144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8259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2670" y="597395"/>
            <a:ext cx="7639200" cy="518400"/>
          </a:xfrm>
        </p:spPr>
        <p:txBody>
          <a:bodyPr/>
          <a:lstStyle/>
          <a:p>
            <a:r>
              <a:rPr lang="en-US" b="1" dirty="0" smtClean="0"/>
              <a:t>Risks and Mitigations</a:t>
            </a:r>
            <a:endParaRPr lang="en-US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1088181" y="2324395"/>
            <a:ext cx="7189462" cy="4052858"/>
            <a:chOff x="1138576" y="1628221"/>
            <a:chExt cx="7189462" cy="4052858"/>
          </a:xfrm>
        </p:grpSpPr>
        <p:grpSp>
          <p:nvGrpSpPr>
            <p:cNvPr id="3" name="Group 2"/>
            <p:cNvGrpSpPr/>
            <p:nvPr/>
          </p:nvGrpSpPr>
          <p:grpSpPr>
            <a:xfrm>
              <a:off x="1138576" y="1628221"/>
              <a:ext cx="7189462" cy="595835"/>
              <a:chOff x="1138576" y="1628221"/>
              <a:chExt cx="7189462" cy="595835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1138576" y="1628221"/>
                <a:ext cx="3362634" cy="595835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ctr"/>
                <a:r>
                  <a:rPr lang="en-US" sz="2800" b="1" dirty="0" smtClean="0">
                    <a:solidFill>
                      <a:schemeClr val="bg1"/>
                    </a:solidFill>
                  </a:rPr>
                  <a:t>Risks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4965404" y="1628221"/>
                <a:ext cx="3362634" cy="59583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ctr"/>
                <a:r>
                  <a:rPr lang="en-US" sz="2800" b="1" dirty="0" smtClean="0">
                    <a:solidFill>
                      <a:schemeClr val="tx2">
                        <a:lumMod val="75000"/>
                      </a:schemeClr>
                    </a:solidFill>
                  </a:rPr>
                  <a:t>Mitigations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1138577" y="2507225"/>
              <a:ext cx="7189461" cy="3173854"/>
              <a:chOff x="1138577" y="2507225"/>
              <a:chExt cx="7189461" cy="317385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138577" y="2507226"/>
                <a:ext cx="3362634" cy="3173853"/>
              </a:xfrm>
              <a:prstGeom prst="rect">
                <a:avLst/>
              </a:prstGeom>
              <a:noFill/>
            </p:spPr>
            <p:txBody>
              <a:bodyPr wrap="square" lIns="54610" tIns="54610" rIns="54610" bIns="54610" rtlCol="0">
                <a:noAutofit/>
              </a:bodyPr>
              <a:lstStyle/>
              <a:p>
                <a:pPr marL="285750" indent="-285750">
                  <a:lnSpc>
                    <a:spcPct val="3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"/>
                </a:pPr>
                <a:r>
                  <a:rPr lang="en-US" dirty="0" smtClean="0">
                    <a:solidFill>
                      <a:schemeClr val="tx2"/>
                    </a:solidFill>
                  </a:rPr>
                  <a:t>Natural Disasters</a:t>
                </a:r>
              </a:p>
              <a:p>
                <a:pPr marL="285750" indent="-285750">
                  <a:lnSpc>
                    <a:spcPct val="3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"/>
                </a:pPr>
                <a:r>
                  <a:rPr lang="en-US" dirty="0" smtClean="0">
                    <a:solidFill>
                      <a:schemeClr val="tx2"/>
                    </a:solidFill>
                  </a:rPr>
                  <a:t>Market Demand Fluctuations</a:t>
                </a:r>
              </a:p>
              <a:p>
                <a:pPr marL="285750" indent="-285750">
                  <a:lnSpc>
                    <a:spcPct val="3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"/>
                </a:pPr>
                <a:r>
                  <a:rPr lang="en-US" dirty="0" smtClean="0">
                    <a:solidFill>
                      <a:schemeClr val="tx2"/>
                    </a:solidFill>
                  </a:rPr>
                  <a:t>New Competitors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965404" y="2507225"/>
                <a:ext cx="3362634" cy="3173853"/>
              </a:xfrm>
              <a:prstGeom prst="rect">
                <a:avLst/>
              </a:prstGeom>
              <a:noFill/>
            </p:spPr>
            <p:txBody>
              <a:bodyPr wrap="square" lIns="54610" tIns="54610" rIns="54610" bIns="54610" rtlCol="0">
                <a:noAutofit/>
              </a:bodyPr>
              <a:lstStyle/>
              <a:p>
                <a:pPr marL="285750" indent="-285750">
                  <a:lnSpc>
                    <a:spcPct val="3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chemeClr val="tx2"/>
                    </a:solidFill>
                  </a:rPr>
                  <a:t>Diversify production areas</a:t>
                </a:r>
              </a:p>
              <a:p>
                <a:pPr marL="285750" indent="-285750">
                  <a:lnSpc>
                    <a:spcPct val="3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chemeClr val="tx2"/>
                    </a:solidFill>
                  </a:rPr>
                  <a:t>Increase product variety</a:t>
                </a:r>
              </a:p>
              <a:p>
                <a:pPr marL="285750" indent="-285750">
                  <a:lnSpc>
                    <a:spcPct val="300000"/>
                  </a:lnSpc>
                  <a:spcAft>
                    <a:spcPts val="600"/>
                  </a:spcAft>
                  <a:buFont typeface="Wingdings" panose="05000000000000000000" pitchFamily="2" charset="2"/>
                  <a:buChar char="Ø"/>
                </a:pPr>
                <a:r>
                  <a:rPr lang="en-US" dirty="0" smtClean="0">
                    <a:solidFill>
                      <a:schemeClr val="tx2"/>
                    </a:solidFill>
                  </a:rPr>
                  <a:t>Be a leader in innovation</a:t>
                </a:r>
              </a:p>
            </p:txBody>
          </p:sp>
        </p:grpSp>
      </p:grpSp>
      <p:pic>
        <p:nvPicPr>
          <p:cNvPr id="11" name="Picture 10" descr="C:\Jane\USC Freshman 17-18\Marshall\KMPG Case Competition\risk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20" t="9016" r="10035" b="19453"/>
          <a:stretch/>
        </p:blipFill>
        <p:spPr bwMode="auto">
          <a:xfrm>
            <a:off x="2253747" y="1343307"/>
            <a:ext cx="984308" cy="8310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 descr="C:\Jane\USC Freshman 17-18\Marshall\KMPG Case Competition\mitigation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3"/>
          <a:stretch/>
        </p:blipFill>
        <p:spPr bwMode="auto">
          <a:xfrm>
            <a:off x="5933985" y="1194634"/>
            <a:ext cx="1277487" cy="97971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53273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191727" y="570334"/>
            <a:ext cx="8760541" cy="518400"/>
          </a:xfrm>
        </p:spPr>
        <p:txBody>
          <a:bodyPr/>
          <a:lstStyle/>
          <a:p>
            <a:r>
              <a:rPr lang="en-US" sz="4800" b="1" dirty="0" err="1" smtClean="0"/>
              <a:t>Corticeira</a:t>
            </a:r>
            <a:r>
              <a:rPr lang="en-US" sz="4800" b="1" dirty="0" smtClean="0"/>
              <a:t> </a:t>
            </a:r>
            <a:r>
              <a:rPr lang="en-US" sz="4800" b="1" dirty="0" err="1" smtClean="0"/>
              <a:t>Amorim</a:t>
            </a:r>
            <a:r>
              <a:rPr lang="en-US" sz="4800" b="1" dirty="0" smtClean="0"/>
              <a:t> should expand, innovate, and partner </a:t>
            </a:r>
            <a:endParaRPr lang="en-US" sz="4800" b="1" dirty="0"/>
          </a:p>
        </p:txBody>
      </p:sp>
      <p:sp>
        <p:nvSpPr>
          <p:cNvPr id="34" name="Rectangle 33"/>
          <p:cNvSpPr/>
          <p:nvPr/>
        </p:nvSpPr>
        <p:spPr>
          <a:xfrm>
            <a:off x="457018" y="1255614"/>
            <a:ext cx="8229600" cy="5628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3 Part Strategy</a:t>
            </a:r>
          </a:p>
        </p:txBody>
      </p:sp>
      <p:sp>
        <p:nvSpPr>
          <p:cNvPr id="42" name="Rectangle 41"/>
          <p:cNvSpPr/>
          <p:nvPr/>
        </p:nvSpPr>
        <p:spPr>
          <a:xfrm>
            <a:off x="3200218" y="4438776"/>
            <a:ext cx="2743200" cy="12940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Innovate</a:t>
            </a:r>
            <a:r>
              <a:rPr lang="en-US" sz="1600" dirty="0" smtClean="0">
                <a:solidFill>
                  <a:schemeClr val="tx1"/>
                </a:solidFill>
              </a:rPr>
              <a:t> through new products for interior design and other industries</a:t>
            </a:r>
          </a:p>
        </p:txBody>
      </p:sp>
      <p:sp>
        <p:nvSpPr>
          <p:cNvPr id="45" name="Oval 44"/>
          <p:cNvSpPr/>
          <p:nvPr/>
        </p:nvSpPr>
        <p:spPr>
          <a:xfrm>
            <a:off x="3651020" y="2475496"/>
            <a:ext cx="1841595" cy="1774584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7018" y="4438776"/>
            <a:ext cx="2743200" cy="12940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Expand</a:t>
            </a:r>
            <a:r>
              <a:rPr lang="en-US" sz="1600" dirty="0" smtClean="0">
                <a:solidFill>
                  <a:schemeClr val="tx1"/>
                </a:solidFill>
              </a:rPr>
              <a:t> into new markets through manufacturing customized cork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943418" y="4438776"/>
            <a:ext cx="2743200" cy="129403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Partner</a:t>
            </a:r>
            <a:r>
              <a:rPr lang="en-US" sz="1600" b="1" dirty="0" smtClean="0">
                <a:solidFill>
                  <a:schemeClr val="tx1"/>
                </a:solidFill>
              </a:rPr>
              <a:t> </a:t>
            </a:r>
            <a:r>
              <a:rPr lang="en-US" sz="1600" dirty="0" smtClean="0">
                <a:solidFill>
                  <a:schemeClr val="tx1"/>
                </a:solidFill>
              </a:rPr>
              <a:t>with production companies to agree on as exclusive supplier </a:t>
            </a:r>
          </a:p>
        </p:txBody>
      </p:sp>
      <p:sp>
        <p:nvSpPr>
          <p:cNvPr id="47" name="Oval 46"/>
          <p:cNvSpPr/>
          <p:nvPr/>
        </p:nvSpPr>
        <p:spPr>
          <a:xfrm>
            <a:off x="6394220" y="2474182"/>
            <a:ext cx="1841595" cy="1774584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83934" y="2474182"/>
            <a:ext cx="1841595" cy="1774584"/>
          </a:xfrm>
          <a:prstGeom prst="ellipse">
            <a:avLst/>
          </a:prstGeom>
          <a:noFill/>
          <a:ln w="571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endParaRPr lang="en-US" b="1" dirty="0" smtClean="0">
              <a:solidFill>
                <a:schemeClr val="bg1"/>
              </a:solidFill>
            </a:endParaRPr>
          </a:p>
        </p:txBody>
      </p:sp>
      <p:pic>
        <p:nvPicPr>
          <p:cNvPr id="13" name="Picture 12" descr="C:\Jane\USC Freshman 17-18\Marshall\KMPG Case Competition\expand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68" t="1798" r="8123" b="15598"/>
          <a:stretch/>
        </p:blipFill>
        <p:spPr bwMode="auto">
          <a:xfrm>
            <a:off x="990795" y="2685520"/>
            <a:ext cx="1427872" cy="137811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28959" y="2012719"/>
            <a:ext cx="1350953" cy="401156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</a:rPr>
              <a:t>EXPAND</a:t>
            </a:r>
            <a:endParaRPr lang="en-US" sz="2000" b="1" dirty="0" smtClean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02695" y="2012719"/>
            <a:ext cx="1538244" cy="401156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</a:rPr>
              <a:t>INNOVATE</a:t>
            </a:r>
            <a:endParaRPr lang="en-US" sz="2000" b="1" dirty="0" smtClean="0">
              <a:solidFill>
                <a:schemeClr val="tx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45895" y="2012719"/>
            <a:ext cx="1538244" cy="401156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dirty="0" smtClean="0">
                <a:solidFill>
                  <a:schemeClr val="tx2"/>
                </a:solidFill>
              </a:rPr>
              <a:t>PARTNER</a:t>
            </a:r>
            <a:endParaRPr lang="en-US" sz="2000" b="1" dirty="0" smtClean="0">
              <a:solidFill>
                <a:schemeClr val="tx2"/>
              </a:solidFill>
            </a:endParaRPr>
          </a:p>
        </p:txBody>
      </p:sp>
      <p:pic>
        <p:nvPicPr>
          <p:cNvPr id="18" name="Picture 17" descr="C:\Jane\USC Freshman 17-18\Marshall\KMPG Case Competition\innovate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01" t="2967" r="19300" b="18509"/>
          <a:stretch/>
        </p:blipFill>
        <p:spPr bwMode="auto">
          <a:xfrm>
            <a:off x="3918395" y="2638012"/>
            <a:ext cx="1306843" cy="14731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Picture 18" descr="C:\Jane\USC Freshman 17-18\Marshall\KMPG Case Competition\partner.pn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5" t="5310" r="5049" b="17335"/>
          <a:stretch/>
        </p:blipFill>
        <p:spPr bwMode="auto">
          <a:xfrm>
            <a:off x="6545895" y="2743876"/>
            <a:ext cx="1477228" cy="126140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987867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584000" y="3539657"/>
            <a:ext cx="6815463" cy="2182913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1800" b="1" dirty="0" smtClean="0">
                <a:solidFill>
                  <a:schemeClr val="tx2">
                    <a:lumMod val="75000"/>
                  </a:schemeClr>
                </a:solidFill>
              </a:rPr>
              <a:t>Presented by:</a:t>
            </a:r>
          </a:p>
          <a:p>
            <a:pPr>
              <a:lnSpc>
                <a:spcPct val="125000"/>
              </a:lnSpc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Riddhi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Malviya</a:t>
            </a:r>
            <a:endParaRPr lang="en-US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	</a:t>
            </a:r>
            <a:r>
              <a:rPr lang="en-US" sz="1800" dirty="0" err="1" smtClean="0">
                <a:solidFill>
                  <a:schemeClr val="tx2">
                    <a:lumMod val="75000"/>
                  </a:schemeClr>
                </a:solidFill>
              </a:rPr>
              <a:t>Siwen</a:t>
            </a: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 You</a:t>
            </a:r>
          </a:p>
          <a:p>
            <a:pPr>
              <a:lnSpc>
                <a:spcPct val="125000"/>
              </a:lnSpc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	William </a:t>
            </a:r>
            <a:r>
              <a:rPr lang="en-US" sz="1800" dirty="0" err="1">
                <a:solidFill>
                  <a:schemeClr val="tx2">
                    <a:lumMod val="75000"/>
                  </a:schemeClr>
                </a:solidFill>
              </a:rPr>
              <a:t>Skudlarek</a:t>
            </a:r>
            <a:endParaRPr lang="en-US" sz="1800" dirty="0" smtClean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5000"/>
              </a:lnSpc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	Jane Wang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4000" y="1446028"/>
            <a:ext cx="6395735" cy="839972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>
              <a:spcAft>
                <a:spcPts val="600"/>
              </a:spcAft>
            </a:pPr>
            <a:r>
              <a:rPr lang="en-US" sz="4000" dirty="0" smtClean="0">
                <a:solidFill>
                  <a:schemeClr val="tx2"/>
                </a:solidFill>
              </a:rPr>
              <a:t>Thank you for your time</a:t>
            </a:r>
          </a:p>
        </p:txBody>
      </p:sp>
    </p:spTree>
    <p:extLst>
      <p:ext uri="{BB962C8B-B14F-4D97-AF65-F5344CB8AC3E}">
        <p14:creationId xmlns:p14="http://schemas.microsoft.com/office/powerpoint/2010/main" val="120263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6587" y="1339200"/>
            <a:ext cx="4992875" cy="3510000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en-US" sz="9600" dirty="0" smtClean="0"/>
              <a:t>3 Part Strategy:</a:t>
            </a:r>
            <a:br>
              <a:rPr lang="en-US" sz="9600" dirty="0" smtClean="0"/>
            </a:br>
            <a:r>
              <a:rPr lang="en-US" b="1" dirty="0" smtClean="0"/>
              <a:t>Expand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7286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88779" y="527623"/>
            <a:ext cx="8813636" cy="518400"/>
          </a:xfrm>
        </p:spPr>
        <p:txBody>
          <a:bodyPr/>
          <a:lstStyle/>
          <a:p>
            <a:r>
              <a:rPr lang="en-US" sz="4400" b="1" dirty="0" err="1"/>
              <a:t>Corticeira</a:t>
            </a:r>
            <a:r>
              <a:rPr lang="en-US" sz="4400" b="1" dirty="0"/>
              <a:t> </a:t>
            </a:r>
            <a:r>
              <a:rPr lang="en-US" sz="4400" b="1" dirty="0" err="1"/>
              <a:t>Amorim</a:t>
            </a:r>
            <a:r>
              <a:rPr lang="en-US" sz="4400" b="1" dirty="0"/>
              <a:t> should expand in current and future markets</a:t>
            </a:r>
            <a:endParaRPr lang="en-US" sz="4400" dirty="0"/>
          </a:p>
        </p:txBody>
      </p:sp>
      <p:sp>
        <p:nvSpPr>
          <p:cNvPr id="5" name="Rectangle 4"/>
          <p:cNvSpPr/>
          <p:nvPr/>
        </p:nvSpPr>
        <p:spPr>
          <a:xfrm>
            <a:off x="3562106" y="1273142"/>
            <a:ext cx="2209311" cy="88894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610" tIns="54610" rIns="54610" bIns="54610" rtlCol="0" anchor="ctr"/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Portugal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666762" y="2162088"/>
            <a:ext cx="4181159" cy="2473908"/>
            <a:chOff x="4666762" y="2162088"/>
            <a:chExt cx="4181159" cy="2473908"/>
          </a:xfrm>
        </p:grpSpPr>
        <p:grpSp>
          <p:nvGrpSpPr>
            <p:cNvPr id="9" name="Group 8"/>
            <p:cNvGrpSpPr/>
            <p:nvPr/>
          </p:nvGrpSpPr>
          <p:grpSpPr>
            <a:xfrm>
              <a:off x="5016300" y="2842773"/>
              <a:ext cx="3831621" cy="1793223"/>
              <a:chOff x="4940716" y="2522272"/>
              <a:chExt cx="3831621" cy="1547672"/>
            </a:xfrm>
          </p:grpSpPr>
          <p:sp>
            <p:nvSpPr>
              <p:cNvPr id="16" name="Rectangle 15"/>
              <p:cNvSpPr/>
              <p:nvPr/>
            </p:nvSpPr>
            <p:spPr>
              <a:xfrm>
                <a:off x="5700252" y="2522272"/>
                <a:ext cx="2312548" cy="4872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</a:rPr>
                  <a:t>Existing Markets</a:t>
                </a:r>
              </a:p>
            </p:txBody>
          </p:sp>
          <p:grpSp>
            <p:nvGrpSpPr>
              <p:cNvPr id="17" name="Group 16"/>
              <p:cNvGrpSpPr/>
              <p:nvPr/>
            </p:nvGrpSpPr>
            <p:grpSpPr>
              <a:xfrm>
                <a:off x="4940716" y="3470410"/>
                <a:ext cx="3831621" cy="599534"/>
                <a:chOff x="4940717" y="3148026"/>
                <a:chExt cx="3831621" cy="599534"/>
              </a:xfrm>
            </p:grpSpPr>
            <p:sp>
              <p:nvSpPr>
                <p:cNvPr id="21" name="Rectangle 20"/>
                <p:cNvSpPr/>
                <p:nvPr/>
              </p:nvSpPr>
              <p:spPr>
                <a:xfrm>
                  <a:off x="4940717" y="3160083"/>
                  <a:ext cx="1173973" cy="58747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sz="2400" b="1" dirty="0" smtClean="0">
                      <a:solidFill>
                        <a:schemeClr val="bg1"/>
                      </a:solidFill>
                    </a:rPr>
                    <a:t>Italy</a:t>
                  </a:r>
                </a:p>
              </p:txBody>
            </p:sp>
            <p:sp>
              <p:nvSpPr>
                <p:cNvPr id="22" name="Rectangle 21"/>
                <p:cNvSpPr/>
                <p:nvPr/>
              </p:nvSpPr>
              <p:spPr>
                <a:xfrm>
                  <a:off x="6269541" y="3148026"/>
                  <a:ext cx="1173973" cy="599533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sz="2400" b="1" dirty="0" smtClean="0">
                      <a:solidFill>
                        <a:schemeClr val="bg1"/>
                      </a:solidFill>
                    </a:rPr>
                    <a:t>France</a:t>
                  </a:r>
                </a:p>
              </p:txBody>
            </p:sp>
            <p:sp>
              <p:nvSpPr>
                <p:cNvPr id="23" name="Rectangle 22"/>
                <p:cNvSpPr/>
                <p:nvPr/>
              </p:nvSpPr>
              <p:spPr>
                <a:xfrm>
                  <a:off x="7598365" y="3160083"/>
                  <a:ext cx="1173973" cy="587477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sz="2400" b="1" dirty="0" smtClean="0">
                      <a:solidFill>
                        <a:schemeClr val="bg1"/>
                      </a:solidFill>
                    </a:rPr>
                    <a:t>Spain</a:t>
                  </a:r>
                </a:p>
              </p:txBody>
            </p:sp>
          </p:grpSp>
          <p:cxnSp>
            <p:nvCxnSpPr>
              <p:cNvPr id="18" name="Straight Connector 17"/>
              <p:cNvCxnSpPr>
                <a:stCxn id="21" idx="0"/>
                <a:endCxn id="16" idx="2"/>
              </p:cNvCxnSpPr>
              <p:nvPr/>
            </p:nvCxnSpPr>
            <p:spPr>
              <a:xfrm flipV="1">
                <a:off x="5527703" y="3009564"/>
                <a:ext cx="1328823" cy="4729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>
                <a:stCxn id="16" idx="2"/>
                <a:endCxn id="23" idx="0"/>
              </p:cNvCxnSpPr>
              <p:nvPr/>
            </p:nvCxnSpPr>
            <p:spPr>
              <a:xfrm>
                <a:off x="6856526" y="3009564"/>
                <a:ext cx="1328825" cy="472903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>
                <a:stCxn id="22" idx="0"/>
                <a:endCxn id="16" idx="2"/>
              </p:cNvCxnSpPr>
              <p:nvPr/>
            </p:nvCxnSpPr>
            <p:spPr>
              <a:xfrm flipH="1" flipV="1">
                <a:off x="6856526" y="3009564"/>
                <a:ext cx="1" cy="460846"/>
              </a:xfrm>
              <a:prstGeom prst="line">
                <a:avLst/>
              </a:prstGeom>
              <a:ln w="28575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/>
            <p:cNvCxnSpPr>
              <a:stCxn id="5" idx="2"/>
              <a:endCxn id="16" idx="0"/>
            </p:cNvCxnSpPr>
            <p:nvPr/>
          </p:nvCxnSpPr>
          <p:spPr>
            <a:xfrm>
              <a:off x="4666762" y="2162088"/>
              <a:ext cx="2265348" cy="680685"/>
            </a:xfrm>
            <a:prstGeom prst="line">
              <a:avLst/>
            </a:prstGeom>
            <a:ln w="28575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343272" y="2162088"/>
            <a:ext cx="4588960" cy="3908349"/>
            <a:chOff x="343272" y="2162088"/>
            <a:chExt cx="4588960" cy="3908349"/>
          </a:xfrm>
        </p:grpSpPr>
        <p:grpSp>
          <p:nvGrpSpPr>
            <p:cNvPr id="39" name="Group 38"/>
            <p:cNvGrpSpPr/>
            <p:nvPr/>
          </p:nvGrpSpPr>
          <p:grpSpPr>
            <a:xfrm>
              <a:off x="487435" y="3421770"/>
              <a:ext cx="4016361" cy="1230900"/>
              <a:chOff x="487435" y="3421770"/>
              <a:chExt cx="4016361" cy="1230900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487435" y="3971983"/>
                <a:ext cx="4016361" cy="680687"/>
                <a:chOff x="416270" y="3484435"/>
                <a:chExt cx="4016361" cy="587478"/>
              </a:xfrm>
            </p:grpSpPr>
            <p:sp>
              <p:nvSpPr>
                <p:cNvPr id="28" name="Rectangle 27"/>
                <p:cNvSpPr/>
                <p:nvPr/>
              </p:nvSpPr>
              <p:spPr>
                <a:xfrm>
                  <a:off x="416270" y="3484435"/>
                  <a:ext cx="1662144" cy="5874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bg1"/>
                      </a:solidFill>
                    </a:rPr>
                    <a:t>Consumer </a:t>
                  </a:r>
                </a:p>
              </p:txBody>
            </p:sp>
            <p:sp>
              <p:nvSpPr>
                <p:cNvPr id="29" name="Rectangle 28"/>
                <p:cNvSpPr/>
                <p:nvPr/>
              </p:nvSpPr>
              <p:spPr>
                <a:xfrm>
                  <a:off x="2886997" y="3484436"/>
                  <a:ext cx="1545634" cy="587477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sz="2200" b="1" dirty="0" smtClean="0">
                      <a:solidFill>
                        <a:schemeClr val="bg1"/>
                      </a:solidFill>
                    </a:rPr>
                    <a:t>Producer</a:t>
                  </a:r>
                </a:p>
              </p:txBody>
            </p:sp>
          </p:grpSp>
          <p:cxnSp>
            <p:nvCxnSpPr>
              <p:cNvPr id="26" name="Straight Connector 25"/>
              <p:cNvCxnSpPr>
                <a:stCxn id="28" idx="0"/>
                <a:endCxn id="24" idx="2"/>
              </p:cNvCxnSpPr>
              <p:nvPr/>
            </p:nvCxnSpPr>
            <p:spPr>
              <a:xfrm flipV="1">
                <a:off x="1318507" y="3421770"/>
                <a:ext cx="1087324" cy="550213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>
                <a:stCxn id="24" idx="2"/>
                <a:endCxn id="29" idx="0"/>
              </p:cNvCxnSpPr>
              <p:nvPr/>
            </p:nvCxnSpPr>
            <p:spPr>
              <a:xfrm>
                <a:off x="2405831" y="3421770"/>
                <a:ext cx="1325148" cy="550215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/>
            <p:cNvGrpSpPr/>
            <p:nvPr/>
          </p:nvGrpSpPr>
          <p:grpSpPr>
            <a:xfrm>
              <a:off x="1249557" y="2162088"/>
              <a:ext cx="3417205" cy="1259682"/>
              <a:chOff x="1249557" y="2162088"/>
              <a:chExt cx="3417205" cy="125968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1249557" y="2882836"/>
                <a:ext cx="2312548" cy="538934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</a:rPr>
                  <a:t>Potential Markets</a:t>
                </a:r>
              </a:p>
            </p:txBody>
          </p:sp>
          <p:cxnSp>
            <p:nvCxnSpPr>
              <p:cNvPr id="10" name="Straight Connector 9"/>
              <p:cNvCxnSpPr>
                <a:stCxn id="24" idx="0"/>
                <a:endCxn id="5" idx="2"/>
              </p:cNvCxnSpPr>
              <p:nvPr/>
            </p:nvCxnSpPr>
            <p:spPr>
              <a:xfrm flipV="1">
                <a:off x="2405831" y="2162088"/>
                <a:ext cx="2260931" cy="720748"/>
              </a:xfrm>
              <a:prstGeom prst="line">
                <a:avLst/>
              </a:prstGeom>
              <a:ln w="28575">
                <a:solidFill>
                  <a:schemeClr val="tx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/>
            <p:cNvGrpSpPr/>
            <p:nvPr/>
          </p:nvGrpSpPr>
          <p:grpSpPr>
            <a:xfrm>
              <a:off x="343272" y="4652669"/>
              <a:ext cx="4588960" cy="1417768"/>
              <a:chOff x="343272" y="4652669"/>
              <a:chExt cx="4588960" cy="1417768"/>
            </a:xfrm>
          </p:grpSpPr>
          <p:grpSp>
            <p:nvGrpSpPr>
              <p:cNvPr id="6" name="Group 5"/>
              <p:cNvGrpSpPr/>
              <p:nvPr/>
            </p:nvGrpSpPr>
            <p:grpSpPr>
              <a:xfrm>
                <a:off x="343272" y="5466646"/>
                <a:ext cx="1806307" cy="603791"/>
                <a:chOff x="188780" y="4452045"/>
                <a:chExt cx="1806307" cy="521112"/>
              </a:xfrm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188780" y="4452045"/>
                  <a:ext cx="914400" cy="52111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bg1"/>
                      </a:solidFill>
                    </a:rPr>
                    <a:t>China</a:t>
                  </a:r>
                </a:p>
              </p:txBody>
            </p:sp>
            <p:sp>
              <p:nvSpPr>
                <p:cNvPr id="33" name="Rectangle 32"/>
                <p:cNvSpPr/>
                <p:nvPr/>
              </p:nvSpPr>
              <p:spPr>
                <a:xfrm>
                  <a:off x="1349105" y="4452045"/>
                  <a:ext cx="645982" cy="521112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bg1"/>
                      </a:solidFill>
                    </a:rPr>
                    <a:t>US</a:t>
                  </a: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2470240" y="5466646"/>
                <a:ext cx="2461992" cy="602651"/>
                <a:chOff x="2399076" y="4452045"/>
                <a:chExt cx="2461992" cy="520128"/>
              </a:xfrm>
            </p:grpSpPr>
            <p:sp>
              <p:nvSpPr>
                <p:cNvPr id="30" name="Rectangle 29"/>
                <p:cNvSpPr/>
                <p:nvPr/>
              </p:nvSpPr>
              <p:spPr>
                <a:xfrm>
                  <a:off x="2399076" y="4453029"/>
                  <a:ext cx="1205430" cy="51914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bg1"/>
                      </a:solidFill>
                    </a:rPr>
                    <a:t>Australia</a:t>
                  </a:r>
                </a:p>
              </p:txBody>
            </p:sp>
            <p:sp>
              <p:nvSpPr>
                <p:cNvPr id="31" name="Rectangle 30"/>
                <p:cNvSpPr/>
                <p:nvPr/>
              </p:nvSpPr>
              <p:spPr>
                <a:xfrm>
                  <a:off x="3802130" y="4452045"/>
                  <a:ext cx="1058938" cy="503413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b="1" dirty="0" smtClean="0">
                      <a:solidFill>
                        <a:schemeClr val="bg1"/>
                      </a:solidFill>
                    </a:rPr>
                    <a:t>South Africa</a:t>
                  </a:r>
                </a:p>
              </p:txBody>
            </p:sp>
          </p:grpSp>
          <p:cxnSp>
            <p:nvCxnSpPr>
              <p:cNvPr id="12" name="Straight Connector 11"/>
              <p:cNvCxnSpPr>
                <a:stCxn id="32" idx="0"/>
                <a:endCxn id="28" idx="2"/>
              </p:cNvCxnSpPr>
              <p:nvPr/>
            </p:nvCxnSpPr>
            <p:spPr>
              <a:xfrm flipV="1">
                <a:off x="800472" y="4652669"/>
                <a:ext cx="518035" cy="813977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>
                <a:stCxn id="33" idx="0"/>
                <a:endCxn id="28" idx="2"/>
              </p:cNvCxnSpPr>
              <p:nvPr/>
            </p:nvCxnSpPr>
            <p:spPr>
              <a:xfrm flipH="1" flipV="1">
                <a:off x="1318507" y="4652669"/>
                <a:ext cx="508081" cy="813977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/>
              <p:cNvCxnSpPr>
                <a:stCxn id="30" idx="0"/>
                <a:endCxn id="29" idx="2"/>
              </p:cNvCxnSpPr>
              <p:nvPr/>
            </p:nvCxnSpPr>
            <p:spPr>
              <a:xfrm flipV="1">
                <a:off x="3072955" y="4652670"/>
                <a:ext cx="658024" cy="815116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>
                <a:stCxn id="31" idx="0"/>
                <a:endCxn id="29" idx="2"/>
              </p:cNvCxnSpPr>
              <p:nvPr/>
            </p:nvCxnSpPr>
            <p:spPr>
              <a:xfrm flipH="1" flipV="1">
                <a:off x="3730979" y="4652670"/>
                <a:ext cx="671784" cy="813976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33" idx="0"/>
                <a:endCxn id="29" idx="2"/>
              </p:cNvCxnSpPr>
              <p:nvPr/>
            </p:nvCxnSpPr>
            <p:spPr>
              <a:xfrm flipV="1">
                <a:off x="1826588" y="4652670"/>
                <a:ext cx="1904391" cy="813976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32" idx="0"/>
                <a:endCxn id="29" idx="2"/>
              </p:cNvCxnSpPr>
              <p:nvPr/>
            </p:nvCxnSpPr>
            <p:spPr>
              <a:xfrm flipV="1">
                <a:off x="800472" y="4652670"/>
                <a:ext cx="2930507" cy="813976"/>
              </a:xfrm>
              <a:prstGeom prst="line">
                <a:avLst/>
              </a:prstGeom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81551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660" y="598261"/>
            <a:ext cx="8444694" cy="518400"/>
          </a:xfrm>
        </p:spPr>
        <p:txBody>
          <a:bodyPr/>
          <a:lstStyle/>
          <a:p>
            <a:r>
              <a:rPr lang="en-US" b="1" dirty="0" smtClean="0"/>
              <a:t>Reinforce </a:t>
            </a:r>
            <a:r>
              <a:rPr lang="en-US" b="1" dirty="0" err="1" smtClean="0"/>
              <a:t>Amorim’s</a:t>
            </a:r>
            <a:r>
              <a:rPr lang="en-US" b="1" dirty="0" smtClean="0"/>
              <a:t> presence in Existing Markets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424754" y="1348844"/>
            <a:ext cx="8229600" cy="2002587"/>
            <a:chOff x="424754" y="1348844"/>
            <a:chExt cx="8229600" cy="2002587"/>
          </a:xfrm>
        </p:grpSpPr>
        <p:grpSp>
          <p:nvGrpSpPr>
            <p:cNvPr id="11" name="Group 10"/>
            <p:cNvGrpSpPr/>
            <p:nvPr/>
          </p:nvGrpSpPr>
          <p:grpSpPr>
            <a:xfrm>
              <a:off x="424754" y="1348844"/>
              <a:ext cx="8229600" cy="1645920"/>
              <a:chOff x="424754" y="1401938"/>
              <a:chExt cx="8229600" cy="1645920"/>
            </a:xfrm>
          </p:grpSpPr>
          <p:sp>
            <p:nvSpPr>
              <p:cNvPr id="4" name="Rectangle 3"/>
              <p:cNvSpPr/>
              <p:nvPr/>
            </p:nvSpPr>
            <p:spPr>
              <a:xfrm>
                <a:off x="424754" y="1401938"/>
                <a:ext cx="8229600" cy="365760"/>
              </a:xfrm>
              <a:prstGeom prst="rect">
                <a:avLst/>
              </a:prstGeom>
              <a:solidFill>
                <a:srgbClr val="0033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</a:rPr>
                  <a:t>Existing Markets</a:t>
                </a:r>
              </a:p>
            </p:txBody>
          </p:sp>
          <p:sp>
            <p:nvSpPr>
              <p:cNvPr id="5" name="Rectangle 4"/>
              <p:cNvSpPr/>
              <p:nvPr/>
            </p:nvSpPr>
            <p:spPr>
              <a:xfrm>
                <a:off x="424754" y="1767698"/>
                <a:ext cx="2743200" cy="12801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3167954" y="1767698"/>
                <a:ext cx="2743200" cy="128016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911154" y="1767698"/>
                <a:ext cx="2743200" cy="12801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l"/>
                <a:endParaRPr lang="en-US" sz="1500" dirty="0" err="1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1215268" y="2165904"/>
                <a:ext cx="1162172" cy="483747"/>
              </a:xfrm>
              <a:prstGeom prst="rect">
                <a:avLst/>
              </a:prstGeom>
              <a:noFill/>
            </p:spPr>
            <p:txBody>
              <a:bodyPr wrap="square" lIns="54610" tIns="54610" rIns="54610" bIns="54610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b="1" dirty="0" smtClean="0">
                    <a:solidFill>
                      <a:schemeClr val="tx2"/>
                    </a:solidFill>
                  </a:rPr>
                  <a:t>Spain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958468" y="2165904"/>
                <a:ext cx="1162172" cy="483747"/>
              </a:xfrm>
              <a:prstGeom prst="rect">
                <a:avLst/>
              </a:prstGeom>
              <a:noFill/>
            </p:spPr>
            <p:txBody>
              <a:bodyPr wrap="square" lIns="54610" tIns="54610" rIns="54610" bIns="54610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b="1" dirty="0" smtClean="0">
                    <a:solidFill>
                      <a:schemeClr val="tx2"/>
                    </a:solidFill>
                  </a:rPr>
                  <a:t>France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701668" y="2165903"/>
                <a:ext cx="1162172" cy="483747"/>
              </a:xfrm>
              <a:prstGeom prst="rect">
                <a:avLst/>
              </a:prstGeom>
              <a:noFill/>
            </p:spPr>
            <p:txBody>
              <a:bodyPr wrap="square" lIns="54610" tIns="54610" rIns="54610" bIns="54610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:r>
                  <a:rPr lang="en-US" sz="2400" b="1" dirty="0" smtClean="0">
                    <a:solidFill>
                      <a:schemeClr val="tx2"/>
                    </a:solidFill>
                  </a:rPr>
                  <a:t>Italy</a:t>
                </a: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 rot="5400000">
              <a:off x="4443867" y="-859056"/>
              <a:ext cx="191375" cy="8229599"/>
              <a:chOff x="4562976" y="-2045387"/>
              <a:chExt cx="191375" cy="8229599"/>
            </a:xfrm>
          </p:grpSpPr>
          <p:cxnSp>
            <p:nvCxnSpPr>
              <p:cNvPr id="13" name="Straight Connector 12"/>
              <p:cNvCxnSpPr/>
              <p:nvPr/>
            </p:nvCxnSpPr>
            <p:spPr>
              <a:xfrm rot="16200000">
                <a:off x="2744592" y="-227003"/>
                <a:ext cx="3645800" cy="9031"/>
              </a:xfrm>
              <a:prstGeom prst="lin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riangle 62"/>
              <p:cNvSpPr/>
              <p:nvPr/>
            </p:nvSpPr>
            <p:spPr>
              <a:xfrm rot="5400000" flipH="1">
                <a:off x="4372553" y="1978241"/>
                <a:ext cx="581252" cy="182345"/>
              </a:xfrm>
              <a:prstGeom prst="triangl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rot="16200000" flipV="1">
                <a:off x="2748930" y="4361133"/>
                <a:ext cx="3645799" cy="360"/>
              </a:xfrm>
              <a:prstGeom prst="line">
                <a:avLst/>
              </a:prstGeom>
              <a:solidFill>
                <a:schemeClr val="tx2">
                  <a:lumMod val="75000"/>
                </a:schemeClr>
              </a:solidFill>
              <a:ln>
                <a:solidFill>
                  <a:schemeClr val="tx2">
                    <a:lumMod val="75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9" name="TextBox 18"/>
          <p:cNvSpPr txBox="1"/>
          <p:nvPr/>
        </p:nvSpPr>
        <p:spPr>
          <a:xfrm>
            <a:off x="1993982" y="3334381"/>
            <a:ext cx="6660372" cy="2783250"/>
          </a:xfrm>
          <a:prstGeom prst="rect">
            <a:avLst/>
          </a:prstGeom>
          <a:noFill/>
        </p:spPr>
        <p:txBody>
          <a:bodyPr wrap="square" lIns="54610" tIns="54610" rIns="54610" bIns="54610" rtlCol="0">
            <a:noAutofit/>
          </a:bodyPr>
          <a:lstStyle/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2"/>
                </a:solidFill>
              </a:rPr>
              <a:t>More </a:t>
            </a:r>
            <a:r>
              <a:rPr lang="en-US" sz="2000" dirty="0">
                <a:solidFill>
                  <a:schemeClr val="tx2"/>
                </a:solidFill>
              </a:rPr>
              <a:t>agglomerated cork </a:t>
            </a:r>
            <a:r>
              <a:rPr lang="en-US" sz="2000" dirty="0" smtClean="0">
                <a:solidFill>
                  <a:schemeClr val="tx2"/>
                </a:solidFill>
              </a:rPr>
              <a:t>for </a:t>
            </a:r>
            <a:r>
              <a:rPr lang="en-US" sz="2000" dirty="0">
                <a:solidFill>
                  <a:schemeClr val="tx2"/>
                </a:solidFill>
              </a:rPr>
              <a:t>sparkling wine 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>
                <a:solidFill>
                  <a:schemeClr val="tx2"/>
                </a:solidFill>
              </a:rPr>
              <a:t>S</a:t>
            </a:r>
            <a:r>
              <a:rPr lang="en-US" sz="2000" dirty="0" smtClean="0">
                <a:solidFill>
                  <a:schemeClr val="tx2"/>
                </a:solidFill>
              </a:rPr>
              <a:t>tronger </a:t>
            </a:r>
            <a:r>
              <a:rPr lang="en-US" sz="2000" dirty="0">
                <a:solidFill>
                  <a:schemeClr val="tx2"/>
                </a:solidFill>
              </a:rPr>
              <a:t>connections </a:t>
            </a:r>
            <a:r>
              <a:rPr lang="en-US" sz="2000" dirty="0" smtClean="0">
                <a:solidFill>
                  <a:schemeClr val="tx2"/>
                </a:solidFill>
              </a:rPr>
              <a:t>through </a:t>
            </a:r>
            <a:r>
              <a:rPr lang="en-US" sz="2000" dirty="0">
                <a:solidFill>
                  <a:schemeClr val="tx2"/>
                </a:solidFill>
              </a:rPr>
              <a:t>incentive programs </a:t>
            </a:r>
            <a:endParaRPr lang="en-US" sz="2000" dirty="0" smtClean="0">
              <a:solidFill>
                <a:schemeClr val="tx2"/>
              </a:solidFill>
            </a:endParaRP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2"/>
                </a:solidFill>
              </a:rPr>
              <a:t>Identify industry trends and benchmarks</a:t>
            </a:r>
          </a:p>
          <a:p>
            <a:pPr marL="285750" indent="-285750">
              <a:lnSpc>
                <a:spcPct val="200000"/>
              </a:lnSpc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2000" dirty="0" smtClean="0">
                <a:solidFill>
                  <a:schemeClr val="tx2"/>
                </a:solidFill>
              </a:rPr>
              <a:t>Encourage wine producers to market high-end branding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7" name="Picture 16" descr="C:\Jane\USC Freshman 17-18\Marshall\KMPG Case Competition\analysis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741" y="3651700"/>
            <a:ext cx="1173971" cy="114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Picture 17" descr="C:\Jane\USC Freshman 17-18\Marshall\KMPG Case Competition\connections.pn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2" t="7585" r="13419" b="21815"/>
          <a:stretch/>
        </p:blipFill>
        <p:spPr bwMode="auto">
          <a:xfrm>
            <a:off x="504159" y="4908264"/>
            <a:ext cx="1251134" cy="1130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8433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18934" y="684779"/>
            <a:ext cx="7639200" cy="518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/>
              <a:t>Production of Wine in Potential Markets</a:t>
            </a:r>
            <a:endParaRPr lang="en-US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443045" y="1315556"/>
            <a:ext cx="8311598" cy="4837471"/>
            <a:chOff x="443045" y="1356851"/>
            <a:chExt cx="8311598" cy="4837471"/>
          </a:xfrm>
        </p:grpSpPr>
        <p:graphicFrame>
          <p:nvGraphicFramePr>
            <p:cNvPr id="5" name="Chart 4"/>
            <p:cNvGraphicFramePr/>
            <p:nvPr>
              <p:extLst/>
            </p:nvPr>
          </p:nvGraphicFramePr>
          <p:xfrm>
            <a:off x="443045" y="1356851"/>
            <a:ext cx="5255732" cy="483747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" name="Rectangle 6"/>
            <p:cNvSpPr/>
            <p:nvPr/>
          </p:nvSpPr>
          <p:spPr>
            <a:xfrm>
              <a:off x="5863959" y="1569083"/>
              <a:ext cx="2890684" cy="1026633"/>
            </a:xfrm>
            <a:prstGeom prst="rect">
              <a:avLst/>
            </a:prstGeom>
            <a:solidFill>
              <a:srgbClr val="0033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Assumptions of potential production of wine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894969" y="2697338"/>
            <a:ext cx="2616145" cy="693173"/>
            <a:chOff x="5894969" y="2697338"/>
            <a:chExt cx="2616145" cy="693173"/>
          </a:xfrm>
        </p:grpSpPr>
        <p:pic>
          <p:nvPicPr>
            <p:cNvPr id="9" name="Picture 8" descr="C:\Jane\USC Freshman 17-18\Marshall\KMPG Case Competition\mountain.png"/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26" t="17597" r="18033" b="29534"/>
            <a:stretch/>
          </p:blipFill>
          <p:spPr bwMode="auto">
            <a:xfrm>
              <a:off x="5894969" y="2697338"/>
              <a:ext cx="854649" cy="69317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6749618" y="2728381"/>
              <a:ext cx="1761496" cy="6310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/>
              <a:r>
                <a:rPr lang="en-US" sz="1600" dirty="0" smtClean="0">
                  <a:solidFill>
                    <a:srgbClr val="00338D"/>
                  </a:solidFill>
                </a:rPr>
                <a:t>Geographic</a:t>
              </a:r>
            </a:p>
            <a:p>
              <a:pPr algn="ctr"/>
              <a:r>
                <a:rPr lang="en-US" sz="1600" dirty="0" smtClean="0">
                  <a:solidFill>
                    <a:srgbClr val="00338D"/>
                  </a:solidFill>
                </a:rPr>
                <a:t> advantages</a:t>
              </a:r>
              <a:endParaRPr lang="en-US" sz="1600" dirty="0">
                <a:solidFill>
                  <a:srgbClr val="00338D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94968" y="3421626"/>
            <a:ext cx="2616145" cy="725692"/>
            <a:chOff x="5894968" y="3421626"/>
            <a:chExt cx="2616145" cy="725692"/>
          </a:xfrm>
        </p:grpSpPr>
        <p:pic>
          <p:nvPicPr>
            <p:cNvPr id="11" name="Picture 10" descr="C:\Jane\USC Freshman 17-18\Marshall\KMPG Case Competition\climate.png"/>
            <p:cNvPicPr/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34" t="8228" r="12778" b="26921"/>
            <a:stretch/>
          </p:blipFill>
          <p:spPr bwMode="auto">
            <a:xfrm>
              <a:off x="5894968" y="3421626"/>
              <a:ext cx="854649" cy="725692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749617" y="3468929"/>
              <a:ext cx="1761496" cy="6310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/>
              <a:r>
                <a:rPr lang="en-US" sz="1600" dirty="0" smtClean="0">
                  <a:solidFill>
                    <a:srgbClr val="00338D"/>
                  </a:solidFill>
                </a:rPr>
                <a:t>Climate</a:t>
              </a:r>
              <a:endParaRPr lang="en-US" sz="1600" dirty="0">
                <a:solidFill>
                  <a:srgbClr val="00338D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929700" y="4256780"/>
            <a:ext cx="2581413" cy="757743"/>
            <a:chOff x="5929700" y="4256780"/>
            <a:chExt cx="2581413" cy="757743"/>
          </a:xfrm>
        </p:grpSpPr>
        <p:pic>
          <p:nvPicPr>
            <p:cNvPr id="13" name="Picture 12" descr="C:\Jane\USC Freshman 17-18\Marshall\KMPG Case Competition\population.png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34" t="6641" r="6662" b="12470"/>
            <a:stretch/>
          </p:blipFill>
          <p:spPr bwMode="auto">
            <a:xfrm>
              <a:off x="5929700" y="4256780"/>
              <a:ext cx="819917" cy="757743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Rectangle 13"/>
            <p:cNvSpPr/>
            <p:nvPr/>
          </p:nvSpPr>
          <p:spPr>
            <a:xfrm>
              <a:off x="6749617" y="4383437"/>
              <a:ext cx="1761496" cy="6310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/>
              <a:r>
                <a:rPr lang="en-US" sz="1600" dirty="0" smtClean="0">
                  <a:solidFill>
                    <a:srgbClr val="00338D"/>
                  </a:solidFill>
                </a:rPr>
                <a:t>Population</a:t>
              </a:r>
              <a:endParaRPr lang="en-US" sz="1600" dirty="0">
                <a:solidFill>
                  <a:srgbClr val="00338D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52915" y="5250642"/>
            <a:ext cx="2658198" cy="873976"/>
            <a:chOff x="5852915" y="5250642"/>
            <a:chExt cx="2658198" cy="873976"/>
          </a:xfrm>
        </p:grpSpPr>
        <p:pic>
          <p:nvPicPr>
            <p:cNvPr id="15" name="Picture 14" descr="C:\Jane\USC Freshman 17-18\Marshall\KMPG Case Competition\policy.png"/>
            <p:cNvPicPr/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2915" y="5250642"/>
              <a:ext cx="896702" cy="8739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" name="Rectangle 15"/>
            <p:cNvSpPr/>
            <p:nvPr/>
          </p:nvSpPr>
          <p:spPr>
            <a:xfrm>
              <a:off x="6749617" y="5376363"/>
              <a:ext cx="1761496" cy="6310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/>
              <a:r>
                <a:rPr lang="en-US" sz="1600" dirty="0" smtClean="0">
                  <a:solidFill>
                    <a:srgbClr val="00338D"/>
                  </a:solidFill>
                </a:rPr>
                <a:t>Policy</a:t>
              </a:r>
              <a:endParaRPr lang="en-US" sz="1600" dirty="0">
                <a:solidFill>
                  <a:srgbClr val="00338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866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02396" y="649383"/>
            <a:ext cx="7639200" cy="518400"/>
          </a:xfrm>
        </p:spPr>
        <p:txBody>
          <a:bodyPr/>
          <a:lstStyle/>
          <a:p>
            <a:r>
              <a:rPr lang="en-US" b="1" dirty="0" smtClean="0"/>
              <a:t>Wine Production by US</a:t>
            </a:r>
            <a:endParaRPr lang="en-US" b="1" dirty="0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2119397725"/>
              </p:ext>
            </p:extLst>
          </p:nvPr>
        </p:nvGraphicFramePr>
        <p:xfrm>
          <a:off x="189365" y="1167783"/>
          <a:ext cx="6768255" cy="51266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6527465" y="1242211"/>
            <a:ext cx="2296632" cy="4233559"/>
            <a:chOff x="6527465" y="1242211"/>
            <a:chExt cx="2296632" cy="4233559"/>
          </a:xfrm>
        </p:grpSpPr>
        <p:grpSp>
          <p:nvGrpSpPr>
            <p:cNvPr id="10" name="Group 9"/>
            <p:cNvGrpSpPr/>
            <p:nvPr/>
          </p:nvGrpSpPr>
          <p:grpSpPr>
            <a:xfrm>
              <a:off x="6527465" y="1242211"/>
              <a:ext cx="2296632" cy="4233559"/>
              <a:chOff x="6793279" y="1163780"/>
              <a:chExt cx="2296632" cy="4273230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6793279" y="2394431"/>
                <a:ext cx="2296632" cy="3042579"/>
                <a:chOff x="7149470" y="1876458"/>
                <a:chExt cx="1584251" cy="3528400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7149470" y="1876458"/>
                  <a:ext cx="1584251" cy="875022"/>
                </a:xfrm>
                <a:prstGeom prst="rect">
                  <a:avLst/>
                </a:prstGeom>
                <a:solidFill>
                  <a:srgbClr val="005E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bg1"/>
                      </a:solidFill>
                    </a:rPr>
                    <a:t>1.77%</a:t>
                  </a:r>
                </a:p>
              </p:txBody>
            </p:sp>
            <p:sp>
              <p:nvSpPr>
                <p:cNvPr id="5" name="Rectangle 4"/>
                <p:cNvSpPr/>
                <p:nvPr/>
              </p:nvSpPr>
              <p:spPr>
                <a:xfrm>
                  <a:off x="7149470" y="3178031"/>
                  <a:ext cx="1584251" cy="899962"/>
                </a:xfrm>
                <a:prstGeom prst="rect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sz="2800" b="1" dirty="0" smtClean="0">
                      <a:solidFill>
                        <a:srgbClr val="00338D"/>
                      </a:solidFill>
                    </a:rPr>
                    <a:t>3.08%</a:t>
                  </a:r>
                </a:p>
              </p:txBody>
            </p:sp>
            <p:sp>
              <p:nvSpPr>
                <p:cNvPr id="6" name="Rectangle 5"/>
                <p:cNvSpPr/>
                <p:nvPr/>
              </p:nvSpPr>
              <p:spPr>
                <a:xfrm>
                  <a:off x="7149470" y="4526524"/>
                  <a:ext cx="1584251" cy="878334"/>
                </a:xfrm>
                <a:prstGeom prst="rect">
                  <a:avLst/>
                </a:prstGeom>
                <a:solidFill>
                  <a:srgbClr val="48369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54610" tIns="54610" rIns="54610" bIns="54610" rtlCol="0"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bg1"/>
                      </a:solidFill>
                    </a:rPr>
                    <a:t>4.21%</a:t>
                  </a:r>
                </a:p>
              </p:txBody>
            </p:sp>
          </p:grpSp>
          <p:sp>
            <p:nvSpPr>
              <p:cNvPr id="8" name="Rectangle 7"/>
              <p:cNvSpPr/>
              <p:nvPr/>
            </p:nvSpPr>
            <p:spPr>
              <a:xfrm>
                <a:off x="6793279" y="1163780"/>
                <a:ext cx="2296632" cy="84102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54610" tIns="54610" rIns="54610" bIns="54610" rtlCol="0" anchor="ctr"/>
              <a:lstStyle/>
              <a:p>
                <a:pPr algn="ctr"/>
                <a:r>
                  <a:rPr lang="en-US" sz="2000" b="1" dirty="0" smtClean="0">
                    <a:solidFill>
                      <a:schemeClr val="bg1"/>
                    </a:solidFill>
                  </a:rPr>
                  <a:t>Average Predicted Growth</a:t>
                </a:r>
              </a:p>
              <a:p>
                <a:pPr algn="l"/>
                <a:endParaRPr lang="en-US" sz="1500" dirty="0" err="1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6527465" y="2236747"/>
              <a:ext cx="2296632" cy="342163"/>
            </a:xfrm>
            <a:prstGeom prst="rect">
              <a:avLst/>
            </a:prstGeom>
            <a:solidFill>
              <a:srgbClr val="005EB8"/>
            </a:solidFill>
          </p:spPr>
          <p:txBody>
            <a:bodyPr wrap="square" lIns="54610" tIns="54610" rIns="54610" bIns="5461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 smtClean="0">
                  <a:solidFill>
                    <a:schemeClr val="bg1"/>
                  </a:solidFill>
                </a:rPr>
                <a:t>Sparkling wine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27465" y="3367163"/>
              <a:ext cx="2296632" cy="342163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txBody>
            <a:bodyPr wrap="square" lIns="54610" tIns="54610" rIns="54610" bIns="5461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 smtClean="0">
                  <a:solidFill>
                    <a:srgbClr val="00338D"/>
                  </a:solidFill>
                </a:rPr>
                <a:t>Still wine (bottled)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27465" y="4503388"/>
              <a:ext cx="2296632" cy="342163"/>
            </a:xfrm>
            <a:prstGeom prst="rect">
              <a:avLst/>
            </a:prstGeom>
            <a:solidFill>
              <a:srgbClr val="483698"/>
            </a:solidFill>
          </p:spPr>
          <p:txBody>
            <a:bodyPr wrap="square" lIns="54610" tIns="54610" rIns="54610" bIns="54610" rtlCol="0">
              <a:no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1600" dirty="0" smtClean="0">
                  <a:solidFill>
                    <a:schemeClr val="bg1"/>
                  </a:solidFill>
                </a:rPr>
                <a:t>Still wine (bulk)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43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3696118739"/>
              </p:ext>
            </p:extLst>
          </p:nvPr>
        </p:nvGraphicFramePr>
        <p:xfrm>
          <a:off x="1043716" y="1350950"/>
          <a:ext cx="6626279" cy="48551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5335" y="661181"/>
            <a:ext cx="8123043" cy="518400"/>
          </a:xfrm>
        </p:spPr>
        <p:txBody>
          <a:bodyPr/>
          <a:lstStyle/>
          <a:p>
            <a:r>
              <a:rPr lang="en-US" b="1" dirty="0"/>
              <a:t>Demand of Wine in Existing and Future Markets</a:t>
            </a:r>
          </a:p>
        </p:txBody>
      </p:sp>
    </p:spTree>
    <p:extLst>
      <p:ext uri="{BB962C8B-B14F-4D97-AF65-F5344CB8AC3E}">
        <p14:creationId xmlns:p14="http://schemas.microsoft.com/office/powerpoint/2010/main" val="3253025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754" y="692651"/>
            <a:ext cx="8444694" cy="518400"/>
          </a:xfrm>
        </p:spPr>
        <p:txBody>
          <a:bodyPr/>
          <a:lstStyle/>
          <a:p>
            <a:r>
              <a:rPr lang="en-US" b="1" dirty="0"/>
              <a:t>Establish </a:t>
            </a:r>
            <a:r>
              <a:rPr lang="en-US" b="1" dirty="0" err="1" smtClean="0"/>
              <a:t>Amorim’s</a:t>
            </a:r>
            <a:r>
              <a:rPr lang="en-US" b="1" dirty="0" smtClean="0"/>
              <a:t> presence in foreign markets</a:t>
            </a:r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3600" y="1456311"/>
            <a:ext cx="1073542" cy="580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5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sz="3600" b="1" dirty="0" smtClean="0">
                <a:sym typeface="Wingdings" panose="05000000000000000000" pitchFamily="2" charset="2"/>
              </a:rPr>
              <a:t></a:t>
            </a:r>
            <a:r>
              <a:rPr lang="en-US" sz="3600" b="1" dirty="0" smtClean="0"/>
              <a:t>USA</a:t>
            </a:r>
            <a:endParaRPr lang="en-US" sz="3600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631768037"/>
              </p:ext>
            </p:extLst>
          </p:nvPr>
        </p:nvGraphicFramePr>
        <p:xfrm>
          <a:off x="486881" y="2036755"/>
          <a:ext cx="5621079" cy="41145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6276914" y="2196038"/>
            <a:ext cx="2430534" cy="3271681"/>
            <a:chOff x="6276914" y="2196038"/>
            <a:chExt cx="2430534" cy="3271681"/>
          </a:xfrm>
        </p:grpSpPr>
        <p:sp>
          <p:nvSpPr>
            <p:cNvPr id="3" name="Rectangle 2"/>
            <p:cNvSpPr/>
            <p:nvPr/>
          </p:nvSpPr>
          <p:spPr>
            <a:xfrm>
              <a:off x="6276914" y="2196038"/>
              <a:ext cx="2430534" cy="14748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Estimated to grow </a:t>
              </a:r>
              <a:r>
                <a:rPr lang="en-US" sz="2000" b="1" dirty="0" smtClean="0">
                  <a:solidFill>
                    <a:schemeClr val="bg1"/>
                  </a:solidFill>
                </a:rPr>
                <a:t>7% </a:t>
              </a:r>
              <a:r>
                <a:rPr lang="en-US" sz="2000" dirty="0" smtClean="0">
                  <a:solidFill>
                    <a:schemeClr val="bg1"/>
                  </a:solidFill>
                </a:rPr>
                <a:t>annually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6276914" y="3992880"/>
              <a:ext cx="2430534" cy="14748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54610" tIns="54610" rIns="54610" bIns="54610" rtlCol="0" anchor="ctr"/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</a:rPr>
                <a:t>Estimated Revenue</a:t>
              </a:r>
            </a:p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$986 Million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0377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REATEDBY" val="Global PowerPoint Toolbar"/>
  <p:tag name="TOOLBARVERSION" val="5.1"/>
  <p:tag name="TYPE" val="Screen"/>
  <p:tag name="KEYWORD" val="SCREEN"/>
  <p:tag name="TEMPLATEVERSION" val="12/02/2016 04:09: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heme/theme1.xml><?xml version="1.0" encoding="utf-8"?>
<a:theme xmlns:a="http://schemas.openxmlformats.org/drawingml/2006/main" name="KPMG_Standard_4x3_0922_2015">
  <a:themeElements>
    <a:clrScheme name="New KPMG Colours">
      <a:dk1>
        <a:srgbClr val="000000"/>
      </a:dk1>
      <a:lt1>
        <a:sysClr val="window" lastClr="FFFFFF"/>
      </a:lt1>
      <a:dk2>
        <a:srgbClr val="00338D"/>
      </a:dk2>
      <a:lt2>
        <a:srgbClr val="F0F0F0"/>
      </a:lt2>
      <a:accent1>
        <a:srgbClr val="0091DA"/>
      </a:accent1>
      <a:accent2>
        <a:srgbClr val="6D2077"/>
      </a:accent2>
      <a:accent3>
        <a:srgbClr val="005EB8"/>
      </a:accent3>
      <a:accent4>
        <a:srgbClr val="00A3A1"/>
      </a:accent4>
      <a:accent5>
        <a:srgbClr val="EAAA00"/>
      </a:accent5>
      <a:accent6>
        <a:srgbClr val="43B02A"/>
      </a:accent6>
      <a:hlink>
        <a:srgbClr val="0091DA"/>
      </a:hlink>
      <a:folHlink>
        <a:srgbClr val="0091DA"/>
      </a:folHlink>
    </a:clrScheme>
    <a:fontScheme name="KPMG">
      <a:majorFont>
        <a:latin typeface="KPMG Extralight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lIns="54610" tIns="54610" rIns="54610" bIns="54610" rtlCol="0" anchor="ctr"/>
      <a:lstStyle>
        <a:defPPr algn="l">
          <a:defRPr sz="15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54610" tIns="54610" rIns="54610" bIns="54610" rtlCol="0">
        <a:noAutofit/>
      </a:bodyPr>
      <a:lstStyle>
        <a:defPPr>
          <a:spcAft>
            <a:spcPts val="600"/>
          </a:spcAft>
          <a:defRPr sz="1500" dirty="0" err="1" smtClean="0">
            <a:solidFill>
              <a:schemeClr val="tx2"/>
            </a:solidFill>
          </a:defRPr>
        </a:defPPr>
      </a:lstStyle>
    </a:txDef>
  </a:objectDefaults>
  <a:extraClrSchemeLst/>
  <a:custClrLst>
    <a:custClr name="KPMG Blue">
      <a:srgbClr val="00338D"/>
    </a:custClr>
    <a:custClr name="Medium Blue">
      <a:srgbClr val="005EB8"/>
    </a:custClr>
    <a:custClr name="Light Blue">
      <a:srgbClr val="0091DA"/>
    </a:custClr>
    <a:custClr name="Violet">
      <a:srgbClr val="483698"/>
    </a:custClr>
    <a:custClr name="Purple">
      <a:srgbClr val="470A68"/>
    </a:custClr>
    <a:custClr name="Light Purple">
      <a:srgbClr val="6D2077"/>
    </a:custClr>
    <a:custClr name="Green">
      <a:srgbClr val="00A3A1"/>
    </a:custClr>
    <a:custClr name="Dark Green">
      <a:srgbClr val="009A44"/>
    </a:custClr>
    <a:custClr name="Light Green">
      <a:srgbClr val="43B02A"/>
    </a:custClr>
    <a:custClr name="Yellow">
      <a:srgbClr val="EAAA00"/>
    </a:custClr>
    <a:custClr name="Orange">
      <a:srgbClr val="F68D2E"/>
    </a:custClr>
    <a:custClr name="Red ">
      <a:srgbClr val="BC204B"/>
    </a:custClr>
    <a:custClr name="Pink">
      <a:srgbClr val="C6007E"/>
    </a:custClr>
    <a:custClr name="Dark Brown">
      <a:srgbClr val="753F19"/>
    </a:custClr>
    <a:custClr name="Light Brown">
      <a:srgbClr val="9B642E"/>
    </a:custClr>
    <a:custClr name="Olive">
      <a:srgbClr val="9D9375"/>
    </a:custClr>
    <a:custClr name="Beige">
      <a:srgbClr val="E3BC9F"/>
    </a:custClr>
    <a:custClr name="Light Pink">
      <a:srgbClr val="E36877"/>
    </a:custClr>
  </a:custClrLst>
  <a:extLst>
    <a:ext uri="{05A4C25C-085E-4340-85A3-A5531E510DB2}">
      <thm15:themeFamily xmlns:thm15="http://schemas.microsoft.com/office/thememl/2012/main" name="Presentation1" id="{81A74BA1-76F7-4C13-8D4A-78AC48536C86}" vid="{AEB638C6-87DD-4A05-9F1A-A413F7D543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87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25ED730-0803-4770-BFE1-6EEE5B387352}">
  <we:reference id="wa104381063" version="1.0.0.0" store="en-US" storeType="OMEX"/>
  <we:alternateReferences>
    <we:reference id="wa104381063" version="1.0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>
    <Area0 xmlns="cd8d3a2f-e4e3-4a0d-9b10-19e04693d5eb" xsi:nil="true"/>
    <TEST xmlns="cd8d3a2f-e4e3-4a0d-9b10-19e04693d5eb">Taskforce / Team</TEST>
    <KARL_x0020_Sub_x002d_Category xmlns="cd8d3a2f-e4e3-4a0d-9b10-19e04693d5eb">Programs</KARL_x0020_Sub_x002d_Category>
    <Area xmlns="cd8d3a2f-e4e3-4a0d-9b10-19e04693d5eb" xsi:nil="true"/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20C7BBADB96F4CA78474884EBE68FE" ma:contentTypeVersion="9" ma:contentTypeDescription="Create a new document." ma:contentTypeScope="" ma:versionID="e33417851d2c1ad540b4d0e41cf1cfd6">
  <xsd:schema xmlns:xsd="http://www.w3.org/2001/XMLSchema" xmlns:xs="http://www.w3.org/2001/XMLSchema" xmlns:p="http://schemas.microsoft.com/office/2006/metadata/properties" xmlns:ns1="http://schemas.microsoft.com/sharepoint/v3" xmlns:ns2="cd8d3a2f-e4e3-4a0d-9b10-19e04693d5eb" targetNamespace="http://schemas.microsoft.com/office/2006/metadata/properties" ma:root="true" ma:fieldsID="d5d512e694bce335b40705b2fd6a27bc" ns1:_="" ns2:_="">
    <xsd:import namespace="http://schemas.microsoft.com/sharepoint/v3"/>
    <xsd:import namespace="cd8d3a2f-e4e3-4a0d-9b10-19e04693d5eb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TEST" minOccurs="0"/>
                <xsd:element ref="ns2:Area" minOccurs="0"/>
                <xsd:element ref="ns2:Area0" minOccurs="0"/>
                <xsd:element ref="ns2:KARL_x0020_Sub_x002d_Categ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8d3a2f-e4e3-4a0d-9b10-19e04693d5eb" elementFormDefault="qualified">
    <xsd:import namespace="http://schemas.microsoft.com/office/2006/documentManagement/types"/>
    <xsd:import namespace="http://schemas.microsoft.com/office/infopath/2007/PartnerControls"/>
    <xsd:element name="TEST" ma:index="10" nillable="true" ma:displayName="KARL Category" ma:description="Choose one of the following options to ensure your documents will show up under one of the four &quot;Boxes&quot; on the KARL Landing Pages.  Do NOT also choose Region or Area for these documents." ma:format="Dropdown" ma:indexed="true" ma:internalName="TEST">
      <xsd:simpleType>
        <xsd:restriction base="dms:Choice">
          <xsd:enumeration value="Programs"/>
          <xsd:enumeration value="Field Recruiting"/>
          <xsd:enumeration value="Internal Process"/>
          <xsd:enumeration value="Taskforce / Team"/>
        </xsd:restriction>
      </xsd:simpleType>
    </xsd:element>
    <xsd:element name="Area" ma:index="11" nillable="true" ma:displayName="Region" ma:description="This column will help ensure documents are posted to the appropriate Region pages (East or West).   Do NOT also choose a KARL Category for these documents." ma:format="Dropdown" ma:indexed="true" ma:internalName="Area">
      <xsd:simpleType>
        <xsd:restriction base="dms:Choice">
          <xsd:enumeration value="East"/>
          <xsd:enumeration value="West"/>
          <xsd:enumeration value="National"/>
        </xsd:restriction>
      </xsd:simpleType>
    </xsd:element>
    <xsd:element name="Area0" ma:index="12" nillable="true" ma:displayName="Area" ma:format="Dropdown" ma:indexed="true" ma:internalName="Area0">
      <xsd:simpleType>
        <xsd:restriction base="dms:Choice">
          <xsd:enumeration value="E - MA"/>
          <xsd:enumeration value="E - NE"/>
          <xsd:enumeration value="E - SE"/>
          <xsd:enumeration value="W - Bay / PSW"/>
          <xsd:enumeration value="W - CMA"/>
          <xsd:enumeration value="W - MW"/>
          <xsd:enumeration value="W - NHGW"/>
          <xsd:enumeration value="W - PNW"/>
          <xsd:enumeration value="W - SW"/>
        </xsd:restriction>
      </xsd:simpleType>
    </xsd:element>
    <xsd:element name="KARL_x0020_Sub_x002d_Category" ma:index="13" nillable="true" ma:displayName="KARL Sub-Category" ma:description="Choose one of the following options if your document should show up in multiple KARL landing pages.  Do NOT also choose Region or Area for these documents." ma:format="Dropdown" ma:indexed="true" ma:internalName="KARL_x0020_Sub_x002d_Category">
      <xsd:simpleType>
        <xsd:restriction base="dms:Choice">
          <xsd:enumeration value="Programs"/>
          <xsd:enumeration value="Field Recruiting"/>
          <xsd:enumeration value="Internal Process"/>
          <xsd:enumeration value="Taskforce / Team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C2DBA3-0E22-4781-9976-4767448749A3}">
  <ds:schemaRefs>
    <ds:schemaRef ds:uri="http://purl.org/dc/dcmitype/"/>
    <ds:schemaRef ds:uri="http://schemas.microsoft.com/office/2006/metadata/properties"/>
    <ds:schemaRef ds:uri="http://schemas.microsoft.com/office/2006/documentManagement/types"/>
    <ds:schemaRef ds:uri="http://purl.org/dc/elements/1.1/"/>
    <ds:schemaRef ds:uri="http://purl.org/dc/terms/"/>
    <ds:schemaRef ds:uri="http://schemas.microsoft.com/sharepoint/v3"/>
    <ds:schemaRef ds:uri="http://schemas.microsoft.com/office/infopath/2007/PartnerControls"/>
    <ds:schemaRef ds:uri="http://schemas.openxmlformats.org/package/2006/metadata/core-properties"/>
    <ds:schemaRef ds:uri="cd8d3a2f-e4e3-4a0d-9b10-19e04693d5eb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AFD30C0-0EF9-4CE0-8D82-C6E79DC764A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4B76417-C965-47B5-9C7A-1E26EB2FE5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d8d3a2f-e4e3-4a0d-9b10-19e04693d5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KPMG Screen Standard Template</Template>
  <TotalTime>1343</TotalTime>
  <Words>1003</Words>
  <Application>Microsoft Office PowerPoint</Application>
  <PresentationFormat>On-screen Show (4:3)</PresentationFormat>
  <Paragraphs>203</Paragraphs>
  <Slides>22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KPMG Extralight</vt:lpstr>
      <vt:lpstr>Wingdings</vt:lpstr>
      <vt:lpstr>Leelawadee UI</vt:lpstr>
      <vt:lpstr>Arial</vt:lpstr>
      <vt:lpstr>Helvetica</vt:lpstr>
      <vt:lpstr>KPMG Thin</vt:lpstr>
      <vt:lpstr>KPMG Light</vt:lpstr>
      <vt:lpstr>KPMG_Standard_4x3_0922_2015</vt:lpstr>
      <vt:lpstr>Corticeira Amorim: Innovating the Future     TEAM ABC  Riddhi Malviya | Siwen You | William Skudlarek | Jane Wang</vt:lpstr>
      <vt:lpstr>Corticeira Amorim should expand, innovate, and partner </vt:lpstr>
      <vt:lpstr>3 Part Strategy: Expand</vt:lpstr>
      <vt:lpstr>Corticeira Amorim should expand in current and future markets</vt:lpstr>
      <vt:lpstr>Reinforce Amorim’s presence in Existing Markets</vt:lpstr>
      <vt:lpstr>PowerPoint Presentation</vt:lpstr>
      <vt:lpstr>Wine Production by US</vt:lpstr>
      <vt:lpstr>Demand of Wine in Existing and Future Markets</vt:lpstr>
      <vt:lpstr>Establish Amorim’s presence in foreign markets</vt:lpstr>
      <vt:lpstr>Establish Amorim’s presence in foreign markets</vt:lpstr>
      <vt:lpstr>Future Potential Markets for Growth</vt:lpstr>
      <vt:lpstr>3 Part Strategy: Innovate</vt:lpstr>
      <vt:lpstr>PowerPoint Presentation</vt:lpstr>
      <vt:lpstr>Innovate new ventures to capture growing markets</vt:lpstr>
      <vt:lpstr>3 Part Strategy: Partner </vt:lpstr>
      <vt:lpstr>Potential New and Underutilized Market Partnerships</vt:lpstr>
      <vt:lpstr> Implement</vt:lpstr>
      <vt:lpstr>World Projections of Demand for Wine</vt:lpstr>
      <vt:lpstr>Implementation Timeline</vt:lpstr>
      <vt:lpstr>Risks and Mitigations</vt:lpstr>
      <vt:lpstr>Corticeira Amorim should expand, innovate, and partner </vt:lpstr>
      <vt:lpstr>PowerPoint Presentation</vt:lpstr>
    </vt:vector>
  </TitlesOfParts>
  <Company>KPMG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2016-2017 KPMG International Case Competition</dc:title>
  <dc:creator>Alicia Mucci</dc:creator>
  <dc:description/>
  <cp:lastModifiedBy>Jane</cp:lastModifiedBy>
  <cp:revision>142</cp:revision>
  <dcterms:created xsi:type="dcterms:W3CDTF">2016-08-03T15:40:08Z</dcterms:created>
  <dcterms:modified xsi:type="dcterms:W3CDTF">2018-01-18T21:38:46Z</dcterms:modified>
  <cp:category>KPMG Confidential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0x0101006120C7BBADB96F4CA78474884EBE68FE</vt:lpwstr>
  </property>
</Properties>
</file>